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47" r:id="rId5"/>
  </p:sldMasterIdLst>
  <p:notesMasterIdLst>
    <p:notesMasterId r:id="rId40"/>
  </p:notesMasterIdLst>
  <p:handoutMasterIdLst>
    <p:handoutMasterId r:id="rId41"/>
  </p:handoutMasterIdLst>
  <p:sldIdLst>
    <p:sldId id="2145706433" r:id="rId6"/>
    <p:sldId id="2145706373" r:id="rId7"/>
    <p:sldId id="2145706368" r:id="rId8"/>
    <p:sldId id="2145706383" r:id="rId9"/>
    <p:sldId id="2145706427" r:id="rId10"/>
    <p:sldId id="2145706428" r:id="rId11"/>
    <p:sldId id="2145706415" r:id="rId12"/>
    <p:sldId id="366" r:id="rId13"/>
    <p:sldId id="2145706385" r:id="rId14"/>
    <p:sldId id="2145706387" r:id="rId15"/>
    <p:sldId id="2145706388" r:id="rId16"/>
    <p:sldId id="2145706414" r:id="rId17"/>
    <p:sldId id="2145706398" r:id="rId18"/>
    <p:sldId id="2145706394" r:id="rId19"/>
    <p:sldId id="2145706395" r:id="rId20"/>
    <p:sldId id="388" r:id="rId21"/>
    <p:sldId id="2145706401" r:id="rId22"/>
    <p:sldId id="2145706413" r:id="rId23"/>
    <p:sldId id="2145706424" r:id="rId24"/>
    <p:sldId id="2145706439" r:id="rId25"/>
    <p:sldId id="2145706400" r:id="rId26"/>
    <p:sldId id="2145706393" r:id="rId27"/>
    <p:sldId id="335" r:id="rId28"/>
    <p:sldId id="2242" r:id="rId29"/>
    <p:sldId id="2145706407" r:id="rId30"/>
    <p:sldId id="2145706425" r:id="rId31"/>
    <p:sldId id="2236" r:id="rId32"/>
    <p:sldId id="2145706408" r:id="rId33"/>
    <p:sldId id="2145706426" r:id="rId34"/>
    <p:sldId id="2145706423" r:id="rId35"/>
    <p:sldId id="2145706438" r:id="rId36"/>
    <p:sldId id="2145706435" r:id="rId37"/>
    <p:sldId id="2145706434" r:id="rId38"/>
    <p:sldId id="2145706441"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CA514-52CC-03B9-CABF-367CAC9A74ED}" name="Alex Campos" initials="AC" userId="Alex Campos" providerId="None"/>
  <p188:author id="{27E3D39A-9097-CFBA-C947-583C5C3C1878}" name="Julie Dower" initials="JD" userId="S::julie.dower@vensure.com::8d2818cc-cbb2-4498-aae1-434b4b4b902d" providerId="AD"/>
  <p188:author id="{D677D3D1-D866-1F6C-F8B9-2C2EFA0AD8BB}" name="Julie Dower" initials="JD" userId="S::Julie.Dower@vensure.com::8d2818cc-cbb2-4498-aae1-434b4b4b902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22"/>
    <a:srgbClr val="69BE28"/>
    <a:srgbClr val="160E07"/>
    <a:srgbClr val="170E08"/>
    <a:srgbClr val="A0E2F1"/>
    <a:srgbClr val="59595B"/>
    <a:srgbClr val="FFFFFF"/>
    <a:srgbClr val="000000"/>
    <a:srgbClr val="00A5B5"/>
    <a:srgbClr val="3B00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E5C07-7DEE-4918-919A-43A972E6B163}" v="7254" dt="2025-08-13T16:19:28.163"/>
    <p1510:client id="{E3F6C29F-E4AE-4A5C-9493-03C5DB73D16C}" v="84" dt="2025-08-13T16:53:35.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02"/>
      </p:cViewPr>
      <p:guideLst>
        <p:guide orient="horz" pos="1020"/>
        <p:guide pos="5520"/>
        <p:guide pos="2880"/>
        <p:guide pos="2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a:t>
            </a:fld>
            <a:endParaRPr lang="en-US"/>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a:t>
            </a:fld>
            <a:endParaRPr lang="en-US"/>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makes the workforce dynamic… is it the location, the development or evolution of their skills,</a:t>
            </a:r>
          </a:p>
          <a:p>
            <a:endParaRPr lang="en-US"/>
          </a:p>
          <a:p>
            <a:r>
              <a:rPr lang="en-US"/>
              <a:t>Perhaps it’s the mindset that drives their interaction, the relationship, and workflow connection points?</a:t>
            </a:r>
          </a:p>
          <a:p>
            <a:endParaRPr lang="en-US"/>
          </a:p>
          <a:p>
            <a:r>
              <a:rPr lang="en-US"/>
              <a:t>When and where does HR lean in the Organizational Design process?</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a:t>
            </a:fld>
            <a:endParaRPr lang="en-US"/>
          </a:p>
        </p:txBody>
      </p:sp>
    </p:spTree>
    <p:extLst>
      <p:ext uri="{BB962C8B-B14F-4D97-AF65-F5344CB8AC3E}">
        <p14:creationId xmlns:p14="http://schemas.microsoft.com/office/powerpoint/2010/main" val="188465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Organizational Designers focus on the fundamentals.</a:t>
            </a:r>
          </a:p>
        </p:txBody>
      </p:sp>
      <p:sp>
        <p:nvSpPr>
          <p:cNvPr id="4" name="Slide Number Placeholder 3"/>
          <p:cNvSpPr>
            <a:spLocks noGrp="1"/>
          </p:cNvSpPr>
          <p:nvPr>
            <p:ph type="sldNum" sz="quarter" idx="5"/>
          </p:nvPr>
        </p:nvSpPr>
        <p:spPr/>
        <p:txBody>
          <a:bodyPr/>
          <a:lstStyle/>
          <a:p>
            <a:fld id="{DBA9AE40-3CA6-2149-BC27-B0A8ADC6FAAA}" type="slidenum">
              <a:rPr lang="en-US" smtClean="0"/>
              <a:t>10</a:t>
            </a:fld>
            <a:endParaRPr lang="en-US"/>
          </a:p>
        </p:txBody>
      </p:sp>
    </p:spTree>
    <p:extLst>
      <p:ext uri="{BB962C8B-B14F-4D97-AF65-F5344CB8AC3E}">
        <p14:creationId xmlns:p14="http://schemas.microsoft.com/office/powerpoint/2010/main" val="302409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Org Designers spend a great deal of time here understanding the internal business operation. </a:t>
            </a:r>
          </a:p>
          <a:p>
            <a:endParaRPr lang="en-US"/>
          </a:p>
          <a:p>
            <a:endParaRPr lang="en-US"/>
          </a:p>
          <a:p>
            <a:r>
              <a:rPr lang="en-US"/>
              <a:t>Essentially understanding the structure of each function to understand how it interaction with the greater organization and connection points in the ecosystem.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latin typeface="+mn-lt"/>
              </a:rPr>
              <a:t>Who does what? Where, why, and what systems are you using?</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break through boundaries so that you can influence org design you have to Be a student of the business to understand the context of the business to help strategically position or influence design of the desired target operating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wait there is more!  Once you know the business, stay curious…</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11</a:t>
            </a:fld>
            <a:endParaRPr lang="en-US"/>
          </a:p>
        </p:txBody>
      </p:sp>
    </p:spTree>
    <p:extLst>
      <p:ext uri="{BB962C8B-B14F-4D97-AF65-F5344CB8AC3E}">
        <p14:creationId xmlns:p14="http://schemas.microsoft.com/office/powerpoint/2010/main" val="97945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E6625-8835-C301-0E0E-632B9BEFC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D9DCB-6DE2-33FE-A85D-FB8B34C91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01F5B-BF55-F4F2-7FB2-9F48FEF3E38C}"/>
              </a:ext>
            </a:extLst>
          </p:cNvPr>
          <p:cNvSpPr>
            <a:spLocks noGrp="1"/>
          </p:cNvSpPr>
          <p:nvPr>
            <p:ph type="body" idx="1"/>
          </p:nvPr>
        </p:nvSpPr>
        <p:spPr/>
        <p:txBody>
          <a:bodyPr/>
          <a:lstStyle/>
          <a:p>
            <a:r>
              <a:rPr lang="en-US"/>
              <a:t>Stay Curious by knowing the business strategy.</a:t>
            </a:r>
          </a:p>
          <a:p>
            <a:endParaRPr lang="en-US"/>
          </a:p>
          <a:p>
            <a:r>
              <a:rPr lang="en-US"/>
              <a:t>Understanding the structure of each function to understand how it interaction with the greater organization and connection points in the ecosystem is essential, and now the strategy is equally as important as this likely to change more often.  </a:t>
            </a:r>
          </a:p>
          <a:p>
            <a:endParaRPr lang="en-US"/>
          </a:p>
          <a:p>
            <a:r>
              <a:rPr lang="en-US"/>
              <a:t>Industry standards and legislation impact:</a:t>
            </a:r>
          </a:p>
          <a:p>
            <a:r>
              <a:rPr lang="en-US"/>
              <a:t>If in 2030 electrification</a:t>
            </a:r>
          </a:p>
          <a:p>
            <a:r>
              <a:rPr lang="en-US"/>
              <a:t>Todays structure has invested in gas, training, meetings, operational tools and further training on those tools to deliver the product to the customer, customer acquisition costs…</a:t>
            </a:r>
          </a:p>
          <a:p>
            <a:r>
              <a:rPr lang="en-US"/>
              <a:t>Are there skilled trained pro’s for the future? Where will find them? </a:t>
            </a:r>
          </a:p>
          <a:p>
            <a:endParaRPr lang="en-US"/>
          </a:p>
        </p:txBody>
      </p:sp>
      <p:sp>
        <p:nvSpPr>
          <p:cNvPr id="4" name="Slide Number Placeholder 3">
            <a:extLst>
              <a:ext uri="{FF2B5EF4-FFF2-40B4-BE49-F238E27FC236}">
                <a16:creationId xmlns:a16="http://schemas.microsoft.com/office/drawing/2014/main" id="{9209C60A-7C22-D982-F443-9264FDA15E1F}"/>
              </a:ext>
            </a:extLst>
          </p:cNvPr>
          <p:cNvSpPr>
            <a:spLocks noGrp="1"/>
          </p:cNvSpPr>
          <p:nvPr>
            <p:ph type="sldNum" sz="quarter" idx="5"/>
          </p:nvPr>
        </p:nvSpPr>
        <p:spPr/>
        <p:txBody>
          <a:bodyPr/>
          <a:lstStyle/>
          <a:p>
            <a:fld id="{DBA9AE40-3CA6-2149-BC27-B0A8ADC6FAAA}" type="slidenum">
              <a:rPr lang="en-US" smtClean="0"/>
              <a:t>12</a:t>
            </a:fld>
            <a:endParaRPr lang="en-US"/>
          </a:p>
        </p:txBody>
      </p:sp>
    </p:spTree>
    <p:extLst>
      <p:ext uri="{BB962C8B-B14F-4D97-AF65-F5344CB8AC3E}">
        <p14:creationId xmlns:p14="http://schemas.microsoft.com/office/powerpoint/2010/main" val="117060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more than just the intentions of the or design project. But equally as important on how you will go about gathering the information…</a:t>
            </a:r>
          </a:p>
          <a:p>
            <a:r>
              <a:rPr lang="en-US"/>
              <a:t> </a:t>
            </a:r>
          </a:p>
          <a:p>
            <a:r>
              <a:rPr lang="en-US"/>
              <a:t>Consumer behavior is interesting: If Generationally the workforce is different, perhaps their mindset on purchase and investment is different…</a:t>
            </a:r>
          </a:p>
          <a:p>
            <a:endParaRPr lang="en-US"/>
          </a:p>
          <a:p>
            <a:r>
              <a:rPr lang="en-US"/>
              <a:t>We talked about building trust earlier- you will need to pull the thread in real strong here.</a:t>
            </a:r>
          </a:p>
          <a:p>
            <a:endParaRPr lang="en-US"/>
          </a:p>
          <a:p>
            <a:r>
              <a:rPr lang="en-US"/>
              <a:t>Before you gather information from anyone you have to build trust and of course the strategy to know what you what info you are going after</a:t>
            </a:r>
          </a:p>
          <a:p>
            <a:endParaRPr lang="en-US"/>
          </a:p>
          <a:p>
            <a:pPr marL="171450" indent="-171450">
              <a:buFont typeface="Arial" panose="020B0604020202020204" pitchFamily="34" charset="0"/>
              <a:buChar char="•"/>
            </a:pPr>
            <a:r>
              <a:rPr lang="en-US"/>
              <a:t>Coming in and just asking questions with no context or visibility to your intentions will not get you far or valuable information. Authentically and mindfully get to know people </a:t>
            </a:r>
            <a:r>
              <a:rPr lang="en-US" err="1"/>
              <a:t>thier</a:t>
            </a:r>
            <a:r>
              <a:rPr lang="en-US"/>
              <a:t> work driver, work passion and footprint to build trust.</a:t>
            </a:r>
          </a:p>
          <a:p>
            <a:pPr marL="171450" indent="-171450">
              <a:buFont typeface="Arial" panose="020B0604020202020204" pitchFamily="34" charset="0"/>
              <a:buChar char="•"/>
            </a:pPr>
            <a:r>
              <a:rPr lang="en-US"/>
              <a:t>Sure it’s a delicate balance you get to know people and where they are from and their whole life story… steer the conversation for relevant topics. </a:t>
            </a:r>
          </a:p>
          <a:p>
            <a:pPr marL="171450" indent="-171450">
              <a:buFont typeface="Arial" panose="020B0604020202020204" pitchFamily="34" charset="0"/>
              <a:buChar char="•"/>
            </a:pPr>
            <a:r>
              <a:rPr lang="en-US"/>
              <a:t>Ask for introductions with clarity on the agenda.</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13</a:t>
            </a:fld>
            <a:endParaRPr lang="en-US"/>
          </a:p>
        </p:txBody>
      </p:sp>
    </p:spTree>
    <p:extLst>
      <p:ext uri="{BB962C8B-B14F-4D97-AF65-F5344CB8AC3E}">
        <p14:creationId xmlns:p14="http://schemas.microsoft.com/office/powerpoint/2010/main" val="254355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C2746-91BD-FE68-8D99-22908CCFD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0A26A-73D4-E0F0-A481-A508CA109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2CCA5-6F83-6F5A-2080-43912F3AAB0B}"/>
              </a:ext>
            </a:extLst>
          </p:cNvPr>
          <p:cNvSpPr>
            <a:spLocks noGrp="1"/>
          </p:cNvSpPr>
          <p:nvPr>
            <p:ph type="body" idx="1"/>
          </p:nvPr>
        </p:nvSpPr>
        <p:spPr/>
        <p:txBody>
          <a:bodyPr/>
          <a:lstStyle/>
          <a:p>
            <a:r>
              <a:rPr lang="en-US"/>
              <a:t> Organizational Designer build trust and mindful of … </a:t>
            </a:r>
          </a:p>
          <a:p>
            <a:endParaRPr lang="en-US"/>
          </a:p>
          <a:p>
            <a:r>
              <a:rPr lang="en-US"/>
              <a:t>This is necessary, as they have to be very inquisitive, and this along can make people uncomfortable…</a:t>
            </a:r>
          </a:p>
          <a:p>
            <a:endParaRPr lang="en-US"/>
          </a:p>
          <a:p>
            <a:r>
              <a:rPr lang="en-US"/>
              <a:t>Ask for introductions with clarity on the agenda.</a:t>
            </a:r>
          </a:p>
          <a:p>
            <a:endParaRPr lang="en-US"/>
          </a:p>
          <a:p>
            <a:r>
              <a:rPr lang="en-US"/>
              <a:t>If the goal is to evolve the organizational structure or design lets look at the a couple of general approaches. If the approach is to be silent you have to be creative in how you gather info. Know the mindsets in the organization before you start to ask questions… </a:t>
            </a:r>
          </a:p>
          <a:p>
            <a:r>
              <a:rPr lang="en-US"/>
              <a:t>Sure you can conduct a survey, have formal round tables, informal listening sessions on the ground flow. But this can be disruptive- its best be natural in the regular and consistent presence as an HR profession constantly be inquisitive and gathering info be up front and present. And document your info into categories and align.</a:t>
            </a:r>
          </a:p>
          <a:p>
            <a:r>
              <a:rPr lang="en-US"/>
              <a:t>If you are going to be bold and state we are changing our org strategy its critical to be transparent… to bring people along so that its not uncomfortable or disruptive … invite to participate in the initiative. Welcome ideas – it will help stabilize your workforce.</a:t>
            </a:r>
          </a:p>
          <a:p>
            <a:endParaRPr lang="en-US"/>
          </a:p>
          <a:p>
            <a:endParaRPr lang="en-US"/>
          </a:p>
        </p:txBody>
      </p:sp>
      <p:sp>
        <p:nvSpPr>
          <p:cNvPr id="4" name="Slide Number Placeholder 3">
            <a:extLst>
              <a:ext uri="{FF2B5EF4-FFF2-40B4-BE49-F238E27FC236}">
                <a16:creationId xmlns:a16="http://schemas.microsoft.com/office/drawing/2014/main" id="{AFE06FAD-84FC-B8A7-4FAC-9A440C48196E}"/>
              </a:ext>
            </a:extLst>
          </p:cNvPr>
          <p:cNvSpPr>
            <a:spLocks noGrp="1"/>
          </p:cNvSpPr>
          <p:nvPr>
            <p:ph type="sldNum" sz="quarter" idx="5"/>
          </p:nvPr>
        </p:nvSpPr>
        <p:spPr/>
        <p:txBody>
          <a:bodyPr/>
          <a:lstStyle/>
          <a:p>
            <a:fld id="{DBA9AE40-3CA6-2149-BC27-B0A8ADC6FAAA}" type="slidenum">
              <a:rPr lang="en-US" smtClean="0"/>
              <a:t>14</a:t>
            </a:fld>
            <a:endParaRPr lang="en-US"/>
          </a:p>
        </p:txBody>
      </p:sp>
    </p:spTree>
    <p:extLst>
      <p:ext uri="{BB962C8B-B14F-4D97-AF65-F5344CB8AC3E}">
        <p14:creationId xmlns:p14="http://schemas.microsoft.com/office/powerpoint/2010/main" val="1777388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Proven vs Just given</a:t>
            </a:r>
          </a:p>
          <a:p>
            <a:endParaRPr lang="en-US"/>
          </a:p>
          <a:p>
            <a:r>
              <a:rPr lang="en-US"/>
              <a:t>Lets pause here for a moment. When you release that pressure of having to decide, it allows you as an HR partner to be necessary, relevant and invited back.</a:t>
            </a:r>
          </a:p>
          <a:p>
            <a:endParaRPr lang="en-US"/>
          </a:p>
          <a:p>
            <a:r>
              <a:rPr lang="en-US"/>
              <a:t>Know what is impacting your industry. Lets take for example legislation that says Logistics companies must be fully electrical by 2030.  This changes the competencies needed to be job ready, this could also have a major impact for designing your structure. Think about it. </a:t>
            </a:r>
          </a:p>
          <a:p>
            <a:endParaRPr lang="en-US"/>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15</a:t>
            </a:fld>
            <a:endParaRPr lang="en-US"/>
          </a:p>
        </p:txBody>
      </p:sp>
    </p:spTree>
    <p:extLst>
      <p:ext uri="{BB962C8B-B14F-4D97-AF65-F5344CB8AC3E}">
        <p14:creationId xmlns:p14="http://schemas.microsoft.com/office/powerpoint/2010/main" val="3072704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Or Designers Help Keep the focus with your audience and decision makers especially when you have the floor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Is your intention to teach, inform or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Too much information could be overwhelming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 I mean by this… There is a time to teach method and a time to just do, because the decision makers are the business leaders—  Making org design decisions take courage and those operational leaders sometime are just creating the blueprint for business they are in and in the climate of the environment and they need a partner they can trust and them feel supported.</a:t>
            </a:r>
          </a:p>
          <a:p>
            <a:pPr marL="285750" indent="-285750">
              <a:spcBef>
                <a:spcPts val="600"/>
              </a:spcBef>
              <a:buClr>
                <a:srgbClr val="FF6D22"/>
              </a:buClr>
              <a:buFont typeface="Arial" panose="020B0604020202020204" pitchFamily="34" charset="0"/>
              <a:buChar char="›"/>
            </a:pPr>
            <a:r>
              <a:rPr lang="en-US" sz="1200">
                <a:solidFill>
                  <a:schemeClr val="tx2"/>
                </a:solidFill>
                <a:latin typeface="+mn-lt"/>
              </a:rPr>
              <a:t>Organizational design methods are essential for crafting and designing organizational structures</a:t>
            </a:r>
          </a:p>
          <a:p>
            <a:pPr marL="285750" indent="-285750">
              <a:spcBef>
                <a:spcPts val="600"/>
              </a:spcBef>
              <a:buClr>
                <a:srgbClr val="FF6D22"/>
              </a:buClr>
              <a:buFont typeface="Arial" panose="020B0604020202020204" pitchFamily="34" charset="0"/>
              <a:buChar char="›"/>
            </a:pPr>
            <a:r>
              <a:rPr lang="en-US" sz="1200">
                <a:solidFill>
                  <a:schemeClr val="tx2"/>
                </a:solidFill>
                <a:latin typeface="+mn-lt"/>
              </a:rPr>
              <a:t>Activity session should drive activity on building Org Structure Strategy</a:t>
            </a:r>
          </a:p>
          <a:p>
            <a:pPr marL="285750" indent="-285750">
              <a:spcBef>
                <a:spcPts val="600"/>
              </a:spcBef>
              <a:buClr>
                <a:srgbClr val="FF6D22"/>
              </a:buClr>
              <a:buFont typeface="Arial" panose="020B0604020202020204" pitchFamily="34" charset="0"/>
              <a:buChar char="›"/>
            </a:pPr>
            <a:r>
              <a:rPr lang="en-US" sz="1200">
                <a:solidFill>
                  <a:schemeClr val="tx2"/>
                </a:solidFill>
                <a:latin typeface="+mn-lt"/>
              </a:rPr>
              <a:t>Leave Learning lessons on Org Strategy Methods for other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Compliment at the end of the session how the ideas aligned with Org Design Methods— as this builds confidence with leaders or decision makers</a:t>
            </a:r>
          </a:p>
          <a:p>
            <a:endParaRPr lang="en-US"/>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16</a:t>
            </a:fld>
            <a:endParaRPr lang="en-US"/>
          </a:p>
        </p:txBody>
      </p:sp>
    </p:spTree>
    <p:extLst>
      <p:ext uri="{BB962C8B-B14F-4D97-AF65-F5344CB8AC3E}">
        <p14:creationId xmlns:p14="http://schemas.microsoft.com/office/powerpoint/2010/main" val="106713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40BFF-8E13-74D3-6CC0-67B59A30C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6BE57-9B19-4218-9192-72D4D079F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F2912-4EBA-158A-493C-272F0A8701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an HR Partner you are always going to pull through the people component, its what most business partner look for when they pull you in to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you elevate and show up differently is what you lead with in your perspective. Remember organizational design aims to solve the right structures to get the job done for your company’s purpose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now that we have looked through the mindset of an organizational designer in the discovery phase, hopefully this will inspire your approach to breaking through boundaries, you will be much stronger in doing so, buy knowing important details of your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go deeper!</a:t>
            </a:r>
          </a:p>
          <a:p>
            <a:endParaRPr lang="en-US"/>
          </a:p>
        </p:txBody>
      </p:sp>
      <p:sp>
        <p:nvSpPr>
          <p:cNvPr id="4" name="Slide Number Placeholder 3">
            <a:extLst>
              <a:ext uri="{FF2B5EF4-FFF2-40B4-BE49-F238E27FC236}">
                <a16:creationId xmlns:a16="http://schemas.microsoft.com/office/drawing/2014/main" id="{013FE540-8A3A-AC94-F3CA-FB69D32C996D}"/>
              </a:ext>
            </a:extLst>
          </p:cNvPr>
          <p:cNvSpPr>
            <a:spLocks noGrp="1"/>
          </p:cNvSpPr>
          <p:nvPr>
            <p:ph type="sldNum" sz="quarter" idx="5"/>
          </p:nvPr>
        </p:nvSpPr>
        <p:spPr/>
        <p:txBody>
          <a:bodyPr/>
          <a:lstStyle/>
          <a:p>
            <a:fld id="{DBA9AE40-3CA6-2149-BC27-B0A8ADC6FAAA}" type="slidenum">
              <a:rPr lang="en-US" smtClean="0"/>
              <a:t>17</a:t>
            </a:fld>
            <a:endParaRPr lang="en-US"/>
          </a:p>
        </p:txBody>
      </p:sp>
    </p:spTree>
    <p:extLst>
      <p:ext uri="{BB962C8B-B14F-4D97-AF65-F5344CB8AC3E}">
        <p14:creationId xmlns:p14="http://schemas.microsoft.com/office/powerpoint/2010/main" val="127776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 Partners will play a part in org design work- pull data on people. People discussions… </a:t>
            </a:r>
          </a:p>
          <a:p>
            <a:endParaRPr lang="en-US"/>
          </a:p>
          <a:p>
            <a:r>
              <a:rPr lang="en-US"/>
              <a:t>But to be part of the discussion in the full cycle of the org design work goes beyond these conversation </a:t>
            </a:r>
          </a:p>
          <a:p>
            <a:endParaRPr lang="en-US"/>
          </a:p>
          <a:p>
            <a:r>
              <a:rPr lang="en-US"/>
              <a:t>There is opportunity for HR to be part of the full design work project if we are bringing the relevant dialogue for the point in time the org design step. </a:t>
            </a:r>
          </a:p>
          <a:p>
            <a:endParaRPr lang="en-US"/>
          </a:p>
          <a:p>
            <a:r>
              <a:rPr lang="en-US"/>
              <a:t>And what I mean by this, is that many leaders know there are compliance complexities, and people culture balance that needs to happen. In those moments where the business and business leaders are considering organization re-design or design the mindset is focused on the solution they offer their consumers and how to get it done… and also the weight of those decisions are heavy and pervasive. </a:t>
            </a:r>
          </a:p>
          <a:p>
            <a:endParaRPr lang="en-US"/>
          </a:p>
          <a:p>
            <a:r>
              <a:rPr lang="en-US"/>
              <a:t>Now this is just a tip… a reminder to remember that the topic – org design requires the thought threads needed in that context to pull through and stand out a little stronger </a:t>
            </a:r>
          </a:p>
          <a:p>
            <a:r>
              <a:rPr lang="en-US"/>
              <a:t>This is not to dim the other threads as any less important… because again- People Culture MATTERS… HR operational practices matter</a:t>
            </a:r>
          </a:p>
          <a:p>
            <a:endParaRPr lang="en-US"/>
          </a:p>
          <a:p>
            <a:r>
              <a:rPr lang="en-US"/>
              <a:t>Removing Boundaries is about removing blinds spots so that you can be invited to design for flexibility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need strong people culture</a:t>
            </a:r>
          </a:p>
          <a:p>
            <a:pPr marL="171450" indent="-171450">
              <a:buFont typeface="Arial" panose="020B0604020202020204" pitchFamily="34" charset="0"/>
              <a:buChar char="•"/>
            </a:pPr>
            <a:r>
              <a:rPr lang="en-US"/>
              <a:t>We need employees bought in to vision</a:t>
            </a:r>
          </a:p>
          <a:p>
            <a:pPr marL="171450" indent="-171450">
              <a:buFont typeface="Arial" panose="020B0604020202020204" pitchFamily="34" charset="0"/>
              <a:buChar char="•"/>
            </a:pPr>
            <a:r>
              <a:rPr lang="en-US"/>
              <a:t>Employees perform when they are aligned</a:t>
            </a:r>
          </a:p>
          <a:p>
            <a:pPr marL="171450" indent="-171450">
              <a:buFont typeface="Arial" panose="020B0604020202020204" pitchFamily="34" charset="0"/>
              <a:buChar char="•"/>
            </a:pPr>
            <a:r>
              <a:rPr lang="en-US"/>
              <a:t>Performance is maximized when employees are engaged</a:t>
            </a:r>
          </a:p>
          <a:p>
            <a:pPr marL="171450" indent="-171450">
              <a:buFont typeface="Arial" panose="020B0604020202020204" pitchFamily="34" charset="0"/>
              <a:buChar char="•"/>
            </a:pPr>
            <a:r>
              <a:rPr lang="en-US"/>
              <a:t>Invest in developing employees</a:t>
            </a:r>
          </a:p>
          <a:p>
            <a:pPr marL="171450" indent="-171450">
              <a:buFont typeface="Arial" panose="020B0604020202020204" pitchFamily="34" charset="0"/>
              <a:buChar char="•"/>
            </a:pPr>
            <a:r>
              <a:rPr lang="en-US"/>
              <a:t>Compliance factors influence decisions throughout the lifecycle</a:t>
            </a:r>
          </a:p>
          <a:p>
            <a:endParaRPr lang="en-US"/>
          </a:p>
          <a:p>
            <a:endParaRPr lang="en-US"/>
          </a:p>
          <a:p>
            <a:r>
              <a:rPr lang="en-US"/>
              <a:t>When we push the notions set in bullet points as drivers to creating the best organizational design we may miss critical factors and in the rest of this session we are going to dive deeper in how to. </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18</a:t>
            </a:fld>
            <a:endParaRPr lang="en-US"/>
          </a:p>
        </p:txBody>
      </p:sp>
    </p:spTree>
    <p:extLst>
      <p:ext uri="{BB962C8B-B14F-4D97-AF65-F5344CB8AC3E}">
        <p14:creationId xmlns:p14="http://schemas.microsoft.com/office/powerpoint/2010/main" val="720166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0CA2C-8AF4-F146-BA2E-3CE71BB4E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EDB6D-D334-342F-6556-0E9636FE3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4BC84-FB0C-D7A7-843E-C3DFCBD3DA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2023, </a:t>
            </a:r>
            <a:r>
              <a:rPr lang="en-US" sz="1200" b="0" i="0" kern="1200">
                <a:solidFill>
                  <a:schemeClr val="tx1"/>
                </a:solidFill>
                <a:effectLst/>
                <a:latin typeface="+mn-lt"/>
                <a:ea typeface="+mn-ea"/>
                <a:cs typeface="+mn-cs"/>
              </a:rPr>
              <a:t>a study conducted at Oracle aimed to understand the psychological and operational impact of modern decision-making and explore how overwhelmed people, primarily business leaders, feel when making decisions in an increasingly data-saturated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if you remember I said it earlier- Leaders are </a:t>
            </a:r>
            <a:r>
              <a:rPr lang="en-US" sz="1200" b="0" i="0" kern="1200" err="1">
                <a:solidFill>
                  <a:schemeClr val="tx1"/>
                </a:solidFill>
                <a:effectLst/>
                <a:latin typeface="+mn-lt"/>
                <a:ea typeface="+mn-ea"/>
                <a:cs typeface="+mn-cs"/>
              </a:rPr>
              <a:t>enstrusted</a:t>
            </a:r>
            <a:r>
              <a:rPr lang="en-US" sz="1200" b="0" i="0" kern="1200">
                <a:solidFill>
                  <a:schemeClr val="tx1"/>
                </a:solidFill>
                <a:effectLst/>
                <a:latin typeface="+mn-lt"/>
                <a:ea typeface="+mn-ea"/>
                <a:cs typeface="+mn-cs"/>
              </a:rPr>
              <a:t> as stewards of institutions… Huge responsibilities and big decisions… All heavy.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Decision Distress refers to the emotional aftermath of making a decision. Leaders are often bombarded with data, making the decision-making process feel uncertain, especially when it can impact many people (employees, customers, shareholders).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The pressure is INTENSE. This type of distress reduces confidence in future decisions and can impact the leader’s effectiveness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Pretty incredible to see such a stat, and such doesn’t mean we have the wrong leaders in place,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 they are human and signed up for the responsibility, and tough decisions come with the territory– but again human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just like any artist so close to the canvas, they need a strong partner to help to look at the canvas from multiple perspectives, not a partner to call the obvious but a partner to bring fresh thought.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the great news, you can be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A4D3303-30EF-A897-C8E3-BF74B61DF760}"/>
              </a:ext>
            </a:extLst>
          </p:cNvPr>
          <p:cNvSpPr>
            <a:spLocks noGrp="1"/>
          </p:cNvSpPr>
          <p:nvPr>
            <p:ph type="sldNum" sz="quarter" idx="5"/>
          </p:nvPr>
        </p:nvSpPr>
        <p:spPr/>
        <p:txBody>
          <a:bodyPr/>
          <a:lstStyle/>
          <a:p>
            <a:fld id="{DBA9AE40-3CA6-2149-BC27-B0A8ADC6FAAA}" type="slidenum">
              <a:rPr lang="en-US" smtClean="0"/>
              <a:t>19</a:t>
            </a:fld>
            <a:endParaRPr lang="en-US"/>
          </a:p>
        </p:txBody>
      </p:sp>
    </p:spTree>
    <p:extLst>
      <p:ext uri="{BB962C8B-B14F-4D97-AF65-F5344CB8AC3E}">
        <p14:creationId xmlns:p14="http://schemas.microsoft.com/office/powerpoint/2010/main" val="292388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are going to talk about Organizational design and how HR can re-imagine the boundaries so they can show up well, make a difference, evolve and be a necessary business partner.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really starts with what you know…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a:t>
            </a:fld>
            <a:endParaRPr lang="en-US"/>
          </a:p>
        </p:txBody>
      </p:sp>
    </p:spTree>
    <p:extLst>
      <p:ext uri="{BB962C8B-B14F-4D97-AF65-F5344CB8AC3E}">
        <p14:creationId xmlns:p14="http://schemas.microsoft.com/office/powerpoint/2010/main" val="2801929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68486-2808-6E27-279E-4CFFFF398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BC2BF-3BD4-B8A4-298A-2D7695A57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C7253-B3C9-7685-232B-4ACDF04AA39A}"/>
              </a:ext>
            </a:extLst>
          </p:cNvPr>
          <p:cNvSpPr>
            <a:spLocks noGrp="1"/>
          </p:cNvSpPr>
          <p:nvPr>
            <p:ph type="body" idx="1"/>
          </p:nvPr>
        </p:nvSpPr>
        <p:spPr/>
        <p:txBody>
          <a:bodyPr/>
          <a:lstStyle/>
          <a:p>
            <a:r>
              <a:rPr lang="en-US"/>
              <a:t>How can we remove boundaries for our selves as HR Professionals, because its not always that someone is going to dust off the chair for us to sit at the table. </a:t>
            </a:r>
          </a:p>
          <a:p>
            <a:endParaRPr lang="en-US"/>
          </a:p>
          <a:p>
            <a:r>
              <a:rPr lang="en-US"/>
              <a:t>We all have a responsibility as an employee to prove our capability and showcase what we can do to build trust to get an invite…</a:t>
            </a:r>
          </a:p>
          <a:p>
            <a:endParaRPr lang="en-US"/>
          </a:p>
          <a:p>
            <a:r>
              <a:rPr lang="en-US"/>
              <a:t>Small business or large established… Org designs considerations are necessary, and the dialogue is varied…</a:t>
            </a:r>
          </a:p>
          <a:p>
            <a:endParaRPr lang="en-US"/>
          </a:p>
          <a:p>
            <a:r>
              <a:rPr lang="en-US"/>
              <a:t>It’s a given that HR may be invited when there is a job description, comp analysis, job offer, disciplinary action, or term- benefits strategy… and HR Strategy on Talent Management and talent acquisition… However at the Org Design table it requirement a Design thinking hat and strong operational threads. </a:t>
            </a:r>
          </a:p>
          <a:p>
            <a:r>
              <a:rPr lang="en-US"/>
              <a:t> </a:t>
            </a:r>
          </a:p>
          <a:p>
            <a:r>
              <a:rPr lang="en-US"/>
              <a:t>When is comes to org design- the business leaders should be the ones to drive as they now the business and operations. </a:t>
            </a:r>
          </a:p>
          <a:p>
            <a:endParaRPr lang="en-US"/>
          </a:p>
          <a:p>
            <a:r>
              <a:rPr lang="en-US"/>
              <a:t>Its like conducting Needs Assessment: </a:t>
            </a:r>
          </a:p>
          <a:p>
            <a:pPr lvl="1"/>
            <a:r>
              <a:rPr lang="en-US"/>
              <a:t>Understand goals and current situation factors</a:t>
            </a:r>
          </a:p>
          <a:p>
            <a:pPr lvl="1"/>
            <a:r>
              <a:rPr lang="en-US"/>
              <a:t>What needs to stand out at the end and what resources can you do it with?</a:t>
            </a:r>
          </a:p>
          <a:p>
            <a:pPr lvl="1"/>
            <a:r>
              <a:rPr lang="en-US"/>
              <a:t>Is the business set up for success?</a:t>
            </a:r>
          </a:p>
          <a:p>
            <a:endParaRPr lang="en-US"/>
          </a:p>
          <a:p>
            <a:endParaRPr lang="en-US"/>
          </a:p>
          <a:p>
            <a:r>
              <a:rPr lang="en-US"/>
              <a:t>The HR Agenda in some organizations with People Culture is People first… Many of us have lived our passion to do what is right for our people and it all matters! Strong people culture can lead to strong performance outcomes. </a:t>
            </a:r>
          </a:p>
          <a:p>
            <a:r>
              <a:rPr lang="en-US"/>
              <a:t>When it comes to Organizational Design you have to pull to the front a strong  business alignment and take a business first approach. </a:t>
            </a:r>
          </a:p>
          <a:p>
            <a:r>
              <a:rPr lang="en-US"/>
              <a:t>Business Alignment: Is the process by which we assess whether a company is set up to deliver on its strategic goals</a:t>
            </a:r>
          </a:p>
          <a:p>
            <a:endParaRPr lang="en-US"/>
          </a:p>
          <a:p>
            <a:r>
              <a:rPr lang="en-US"/>
              <a:t>Deep Curiosity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Pull through the tools needed in the situation or Org Design</a:t>
            </a:r>
          </a:p>
          <a:p>
            <a:endParaRPr lang="en-US"/>
          </a:p>
        </p:txBody>
      </p:sp>
      <p:sp>
        <p:nvSpPr>
          <p:cNvPr id="4" name="Slide Number Placeholder 3">
            <a:extLst>
              <a:ext uri="{FF2B5EF4-FFF2-40B4-BE49-F238E27FC236}">
                <a16:creationId xmlns:a16="http://schemas.microsoft.com/office/drawing/2014/main" id="{24ABD2E7-7C6B-2ADF-5477-428A68959EC9}"/>
              </a:ext>
            </a:extLst>
          </p:cNvPr>
          <p:cNvSpPr>
            <a:spLocks noGrp="1"/>
          </p:cNvSpPr>
          <p:nvPr>
            <p:ph type="sldNum" sz="quarter" idx="5"/>
          </p:nvPr>
        </p:nvSpPr>
        <p:spPr/>
        <p:txBody>
          <a:bodyPr/>
          <a:lstStyle/>
          <a:p>
            <a:fld id="{DBA9AE40-3CA6-2149-BC27-B0A8ADC6FAAA}" type="slidenum">
              <a:rPr lang="en-US" smtClean="0"/>
              <a:t>20</a:t>
            </a:fld>
            <a:endParaRPr lang="en-US"/>
          </a:p>
        </p:txBody>
      </p:sp>
    </p:spTree>
    <p:extLst>
      <p:ext uri="{BB962C8B-B14F-4D97-AF65-F5344CB8AC3E}">
        <p14:creationId xmlns:p14="http://schemas.microsoft.com/office/powerpoint/2010/main" val="4040827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347E-ED06-6ED6-A75F-DECC2EB4B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BEAA3-5D97-A12C-260A-26B9DD1A2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44EBA-F6F8-96CD-BBBD-3D63E120B5E2}"/>
              </a:ext>
            </a:extLst>
          </p:cNvPr>
          <p:cNvSpPr>
            <a:spLocks noGrp="1"/>
          </p:cNvSpPr>
          <p:nvPr>
            <p:ph type="body" idx="1"/>
          </p:nvPr>
        </p:nvSpPr>
        <p:spPr/>
        <p:txBody>
          <a:bodyPr/>
          <a:lstStyle/>
          <a:p>
            <a:r>
              <a:rPr lang="en-US"/>
              <a:t>As mentioned in the previous slide always be gathering info. Having a seat at the table takes work and credibility. THIS IS YOUR opportunity to SHINE and be invited back. When you can bring insights to the table that are specific to the business vs pulling through “HR trends” Remember the decision makers are HR hats in general. They are operating the business and looking at strategy, resources, and goals through that </a:t>
            </a:r>
            <a:r>
              <a:rPr lang="en-US" err="1"/>
              <a:t>lense</a:t>
            </a:r>
            <a:r>
              <a:rPr lang="en-US"/>
              <a:t>- So the more relevant the information the more invites you get. </a:t>
            </a:r>
          </a:p>
          <a:p>
            <a:r>
              <a:rPr lang="en-US"/>
              <a:t>Then once you capture their attention and build credibility you can then pull through your HR threads if needed.</a:t>
            </a:r>
          </a:p>
          <a:p>
            <a:r>
              <a:rPr lang="en-US"/>
              <a:t>If we are only talking about org design focus on the practice and activity and less on method definitions. You have to know your industry- we will unpack this more in minute, but first know your org design methods for credibility </a:t>
            </a:r>
          </a:p>
          <a:p>
            <a:endParaRPr lang="en-US"/>
          </a:p>
          <a:p>
            <a:endParaRPr lang="en-US"/>
          </a:p>
        </p:txBody>
      </p:sp>
      <p:sp>
        <p:nvSpPr>
          <p:cNvPr id="4" name="Slide Number Placeholder 3">
            <a:extLst>
              <a:ext uri="{FF2B5EF4-FFF2-40B4-BE49-F238E27FC236}">
                <a16:creationId xmlns:a16="http://schemas.microsoft.com/office/drawing/2014/main" id="{88BDECB9-40C3-BA9C-8370-938FF2B01D02}"/>
              </a:ext>
            </a:extLst>
          </p:cNvPr>
          <p:cNvSpPr>
            <a:spLocks noGrp="1"/>
          </p:cNvSpPr>
          <p:nvPr>
            <p:ph type="sldNum" sz="quarter" idx="5"/>
          </p:nvPr>
        </p:nvSpPr>
        <p:spPr/>
        <p:txBody>
          <a:bodyPr/>
          <a:lstStyle/>
          <a:p>
            <a:fld id="{DBA9AE40-3CA6-2149-BC27-B0A8ADC6FAAA}" type="slidenum">
              <a:rPr lang="en-US" smtClean="0"/>
              <a:t>21</a:t>
            </a:fld>
            <a:endParaRPr lang="en-US"/>
          </a:p>
        </p:txBody>
      </p:sp>
    </p:spTree>
    <p:extLst>
      <p:ext uri="{BB962C8B-B14F-4D97-AF65-F5344CB8AC3E}">
        <p14:creationId xmlns:p14="http://schemas.microsoft.com/office/powerpoint/2010/main" val="139422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B3D3-3465-C73F-27A7-9BBE2238B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8239A-147F-0C13-4802-6960FE8D4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899DE-54ED-12B4-B7F0-3244CD9E757B}"/>
              </a:ext>
            </a:extLst>
          </p:cNvPr>
          <p:cNvSpPr>
            <a:spLocks noGrp="1"/>
          </p:cNvSpPr>
          <p:nvPr>
            <p:ph type="body" idx="1"/>
          </p:nvPr>
        </p:nvSpPr>
        <p:spPr/>
        <p:txBody>
          <a:bodyPr/>
          <a:lstStyle/>
          <a:p>
            <a:r>
              <a:rPr lang="en-US"/>
              <a:t>Price Water House Cooper released this stat in 2023 Remember Organizational Design is focused on the solution, work and jobs needed to deliver. As you examine what to change it will require you to look through many lenses and sometime out of the comfort zone in what we know as HR professionals but through strong business and operational lens</a:t>
            </a:r>
          </a:p>
          <a:p>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HR Professionals can tell a difference story… while Making an impact and accelerating agility, inclusion and high performance within organizations—we do this through data, perspectives so that business leaders can make courageous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HR professional have to have a strong sense of their capability resources and Capabilities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many cases there are limitations on the HR side of the house to do more with Organizational Design for a number of factors, and so operating frequently with a designer mindset is critical to accelerative movement on right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Org design will require deep digging and creative solutioning that is an Art form so that you can influence decisions with organization designs… and you do this with the resources you have.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get into the organizational designer mindset a little more to uncover tips on how.</a:t>
            </a:r>
          </a:p>
          <a:p>
            <a:endParaRPr lang="en-US"/>
          </a:p>
        </p:txBody>
      </p:sp>
      <p:sp>
        <p:nvSpPr>
          <p:cNvPr id="4" name="Slide Number Placeholder 3">
            <a:extLst>
              <a:ext uri="{FF2B5EF4-FFF2-40B4-BE49-F238E27FC236}">
                <a16:creationId xmlns:a16="http://schemas.microsoft.com/office/drawing/2014/main" id="{DD5B45E7-9447-29B9-3BD7-F8AB93C41380}"/>
              </a:ext>
            </a:extLst>
          </p:cNvPr>
          <p:cNvSpPr>
            <a:spLocks noGrp="1"/>
          </p:cNvSpPr>
          <p:nvPr>
            <p:ph type="sldNum" sz="quarter" idx="5"/>
          </p:nvPr>
        </p:nvSpPr>
        <p:spPr/>
        <p:txBody>
          <a:bodyPr/>
          <a:lstStyle/>
          <a:p>
            <a:fld id="{DBA9AE40-3CA6-2149-BC27-B0A8ADC6FAAA}" type="slidenum">
              <a:rPr lang="en-US" smtClean="0"/>
              <a:t>22</a:t>
            </a:fld>
            <a:endParaRPr lang="en-US"/>
          </a:p>
        </p:txBody>
      </p:sp>
    </p:spTree>
    <p:extLst>
      <p:ext uri="{BB962C8B-B14F-4D97-AF65-F5344CB8AC3E}">
        <p14:creationId xmlns:p14="http://schemas.microsoft.com/office/powerpoint/2010/main" val="2913703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recent conversation I had with a former CEO in Pharma, she said to me I have always seen HR to a transferable skill regardless of the industry the methods and work translate and are similar. Operator's in a business sometimes are very specialized and it narrows the playing field and options. </a:t>
            </a:r>
          </a:p>
          <a:p>
            <a:r>
              <a:rPr lang="en-US"/>
              <a:t>She further said I have always appreciated when my HR partner knew the business because I able to get what I needed, which allowed to do what I needed to do to make decisions and drive the business.</a:t>
            </a:r>
          </a:p>
          <a:p>
            <a:endParaRPr lang="en-US"/>
          </a:p>
          <a:p>
            <a:r>
              <a:rPr lang="en-US"/>
              <a:t>It’s interesting perspective that HR work translates… because as HR professionals we know and probably have seen where we favor or perceive HR talent fit based on experience within that that industry and through that one thing that holds true is business.</a:t>
            </a:r>
          </a:p>
          <a:p>
            <a:endParaRPr lang="en-US"/>
          </a:p>
          <a:p>
            <a:r>
              <a:rPr lang="en-US"/>
              <a:t>Removing boundaries is about having a deep sense of curiosity- its starts with know your business. </a:t>
            </a:r>
          </a:p>
          <a:p>
            <a:endParaRPr lang="en-US"/>
          </a:p>
          <a:p>
            <a:endParaRPr lang="en-US"/>
          </a:p>
          <a:p>
            <a:r>
              <a:rPr lang="en-US"/>
              <a:t>“You can’t move past your boundaries if you stay in them”</a:t>
            </a:r>
          </a:p>
          <a:p>
            <a:endParaRPr lang="en-US"/>
          </a:p>
          <a:p>
            <a:r>
              <a:rPr lang="en-US"/>
              <a:t>The seat at the table is not easy especially if you are trying to affect culture, influence smart organizational design strategies and meet the needs of complex workforce. Especially when that workforce is distributed or global and in some cases hybrid.</a:t>
            </a:r>
          </a:p>
          <a:p>
            <a:endParaRPr lang="en-US"/>
          </a:p>
          <a:p>
            <a:r>
              <a:rPr lang="en-US"/>
              <a:t>Dismantle the silos. HR isn’t in the other room or on the opposite side of the table.</a:t>
            </a:r>
          </a:p>
          <a:p>
            <a:endParaRPr lang="en-US"/>
          </a:p>
          <a:p>
            <a:r>
              <a:rPr lang="en-US"/>
              <a:t>Who is to remove these boundaries—is it a given that HR should be at the table?</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23</a:t>
            </a:fld>
            <a:endParaRPr lang="en-US"/>
          </a:p>
        </p:txBody>
      </p:sp>
    </p:spTree>
    <p:extLst>
      <p:ext uri="{BB962C8B-B14F-4D97-AF65-F5344CB8AC3E}">
        <p14:creationId xmlns:p14="http://schemas.microsoft.com/office/powerpoint/2010/main" val="4261491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Don’t let current limitations influence – focus on knowing your business. With or without organizational design project, know your business elevates your dialogue and influence throughout the business. </a:t>
            </a:r>
          </a:p>
          <a:p>
            <a:endParaRPr lang="en-US"/>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24</a:t>
            </a:fld>
            <a:endParaRPr lang="en-US"/>
          </a:p>
        </p:txBody>
      </p:sp>
    </p:spTree>
    <p:extLst>
      <p:ext uri="{BB962C8B-B14F-4D97-AF65-F5344CB8AC3E}">
        <p14:creationId xmlns:p14="http://schemas.microsoft.com/office/powerpoint/2010/main" val="1736066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25</a:t>
            </a:fld>
            <a:endParaRPr lang="en-US"/>
          </a:p>
        </p:txBody>
      </p:sp>
    </p:spTree>
    <p:extLst>
      <p:ext uri="{BB962C8B-B14F-4D97-AF65-F5344CB8AC3E}">
        <p14:creationId xmlns:p14="http://schemas.microsoft.com/office/powerpoint/2010/main" val="245588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9364F-F76E-17AD-B7E6-8903D1846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C0F18-5C2D-3A32-7866-1ACA8D78E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EF2E1-4CE5-9E79-04C6-BA50FE5C84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Jumping back to the 2023 Oracle study: T</a:t>
            </a:r>
            <a:r>
              <a:rPr lang="en-US" sz="1200" b="0" i="0" kern="1200">
                <a:solidFill>
                  <a:schemeClr val="tx1"/>
                </a:solidFill>
                <a:effectLst/>
                <a:latin typeface="+mn-lt"/>
                <a:ea typeface="+mn-ea"/>
                <a:cs typeface="+mn-cs"/>
              </a:rPr>
              <a:t>his insight reflects a major shift in how business leaders approach decision-making, largely driven by the global events of 2020, and technological 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AF436C9-BBCA-2BB9-AFBB-0FC2B82C62BD}"/>
              </a:ext>
            </a:extLst>
          </p:cNvPr>
          <p:cNvSpPr>
            <a:spLocks noGrp="1"/>
          </p:cNvSpPr>
          <p:nvPr>
            <p:ph type="sldNum" sz="quarter" idx="5"/>
          </p:nvPr>
        </p:nvSpPr>
        <p:spPr/>
        <p:txBody>
          <a:bodyPr/>
          <a:lstStyle/>
          <a:p>
            <a:fld id="{DBA9AE40-3CA6-2149-BC27-B0A8ADC6FAAA}" type="slidenum">
              <a:rPr lang="en-US" smtClean="0"/>
              <a:t>26</a:t>
            </a:fld>
            <a:endParaRPr lang="en-US"/>
          </a:p>
        </p:txBody>
      </p:sp>
    </p:spTree>
    <p:extLst>
      <p:ext uri="{BB962C8B-B14F-4D97-AF65-F5344CB8AC3E}">
        <p14:creationId xmlns:p14="http://schemas.microsoft.com/office/powerpoint/2010/main" val="1371294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influence and manage that after affects of organizational design you have to understand the audience and how to communicate and follow up. Lets spend a little time on culture and perhaps rebuilding…. Its important to lean into global mindsets.</a:t>
            </a:r>
          </a:p>
          <a:p>
            <a:endParaRPr lang="en-US"/>
          </a:p>
          <a:p>
            <a:r>
              <a:rPr lang="en-US"/>
              <a:t>Social and culture nuances and norms influence your approach. But what is it?</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27</a:t>
            </a:fld>
            <a:endParaRPr lang="en-US"/>
          </a:p>
        </p:txBody>
      </p:sp>
    </p:spTree>
    <p:extLst>
      <p:ext uri="{BB962C8B-B14F-4D97-AF65-F5344CB8AC3E}">
        <p14:creationId xmlns:p14="http://schemas.microsoft.com/office/powerpoint/2010/main" val="3167723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5890D-6701-DCD1-FF3F-0494E18DB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B73F8-9B65-6857-A523-66EFEB62F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4F0AA-85E1-45A6-A8FE-DADC3567BF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2"/>
                </a:solidFill>
              </a:rPr>
              <a:t>Reframing or influencing adoption of organizational design strategies and outcomes requires a change management strategy…of course, but a global mindset first.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D1A6C36-0133-5C66-F68D-2DD5D17BD3D6}"/>
              </a:ext>
            </a:extLst>
          </p:cNvPr>
          <p:cNvSpPr>
            <a:spLocks noGrp="1"/>
          </p:cNvSpPr>
          <p:nvPr>
            <p:ph type="sldNum" sz="quarter" idx="5"/>
          </p:nvPr>
        </p:nvSpPr>
        <p:spPr/>
        <p:txBody>
          <a:bodyPr/>
          <a:lstStyle/>
          <a:p>
            <a:fld id="{DBA9AE40-3CA6-2149-BC27-B0A8ADC6FAAA}" type="slidenum">
              <a:rPr lang="en-US" smtClean="0"/>
              <a:t>28</a:t>
            </a:fld>
            <a:endParaRPr lang="en-US"/>
          </a:p>
        </p:txBody>
      </p:sp>
    </p:spTree>
    <p:extLst>
      <p:ext uri="{BB962C8B-B14F-4D97-AF65-F5344CB8AC3E}">
        <p14:creationId xmlns:p14="http://schemas.microsoft.com/office/powerpoint/2010/main" val="1392996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F9C07-1FC4-BA3C-647C-070ABEDCD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F2FDC-DE58-556A-310B-5BEE577C0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0D9AF-47FC-8DB1-72E2-1CE653FC11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our employees were born, access to technology, values, opportunities all factor in this beautifully rich complexity. Understanding this first is key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"Organizations that prioritize inclusion are 87% more likely to say they make better decisions. This powerful advantage highlights how inclusive environments don’t just feel better—they perform better. In fact, inclusive companies also see a 75% higher likelihood of turning ideas into products and often report increased revenue driven by innovation.“ Deloitte - 2024</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the business still needs to run how will the employees embrace the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66C0F4A-70F2-C966-6A8D-1481FBF2B155}"/>
              </a:ext>
            </a:extLst>
          </p:cNvPr>
          <p:cNvSpPr>
            <a:spLocks noGrp="1"/>
          </p:cNvSpPr>
          <p:nvPr>
            <p:ph type="sldNum" sz="quarter" idx="5"/>
          </p:nvPr>
        </p:nvSpPr>
        <p:spPr/>
        <p:txBody>
          <a:bodyPr/>
          <a:lstStyle/>
          <a:p>
            <a:fld id="{DBA9AE40-3CA6-2149-BC27-B0A8ADC6FAAA}" type="slidenum">
              <a:rPr lang="en-US" smtClean="0"/>
              <a:t>29</a:t>
            </a:fld>
            <a:endParaRPr lang="en-US"/>
          </a:p>
        </p:txBody>
      </p:sp>
    </p:spTree>
    <p:extLst>
      <p:ext uri="{BB962C8B-B14F-4D97-AF65-F5344CB8AC3E}">
        <p14:creationId xmlns:p14="http://schemas.microsoft.com/office/powerpoint/2010/main" val="408014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Designing organizations is a whole series of steps from discovery, project scoping, goals and strategy, to analyzing structures and people within those structures to then architecting and implementing… </a:t>
            </a:r>
          </a:p>
          <a:p>
            <a:endParaRPr lang="en-US"/>
          </a:p>
          <a:p>
            <a:r>
              <a:rPr lang="en-US"/>
              <a:t>On an administration front, there are so many factors to consider, communications, talk tracks for team meetings, people structure and realignments, notifications and job knowledge transfer or cataloging your process maps, workflows and standard operating procedures…</a:t>
            </a:r>
          </a:p>
          <a:p>
            <a:endParaRPr lang="en-US"/>
          </a:p>
          <a:p>
            <a:r>
              <a:rPr lang="en-US"/>
              <a:t>Today how HR Professionals breakthrough boundaries during the discovery phase that may silo them—so let’s dive!</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3</a:t>
            </a:fld>
            <a:endParaRPr lang="en-US"/>
          </a:p>
        </p:txBody>
      </p:sp>
    </p:spTree>
    <p:extLst>
      <p:ext uri="{BB962C8B-B14F-4D97-AF65-F5344CB8AC3E}">
        <p14:creationId xmlns:p14="http://schemas.microsoft.com/office/powerpoint/2010/main" val="225777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DD8BE-7BB1-DF5C-A758-73059FC8E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2A91F-F944-5448-844C-97A02CE8E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66281-7166-CAFF-1F8B-70AE81949A80}"/>
              </a:ext>
            </a:extLst>
          </p:cNvPr>
          <p:cNvSpPr>
            <a:spLocks noGrp="1"/>
          </p:cNvSpPr>
          <p:nvPr>
            <p:ph type="body" idx="1"/>
          </p:nvPr>
        </p:nvSpPr>
        <p:spPr/>
        <p:txBody>
          <a:bodyPr/>
          <a:lstStyle/>
          <a:p>
            <a:r>
              <a:rPr lang="en-US"/>
              <a:t>To influence and manage that after affects of organizational design you have to understand the audience and how to communicate and follow up. Lets spend a little time on culture and perhaps rebuilding…. Its important to lean into global mindsets.</a:t>
            </a:r>
          </a:p>
          <a:p>
            <a:endParaRPr lang="en-US"/>
          </a:p>
          <a:p>
            <a:r>
              <a:rPr lang="en-US"/>
              <a:t>Social and culture nuances and norms influence your approach. But what is it?</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First you have Global mindsets.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Maintain the shape of your business while being flexible to embrace diverse mindsets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will allow you to be intentional while create strategy for culture building post organizational design/ redesign</a:t>
            </a:r>
          </a:p>
          <a:p>
            <a:endParaRPr lang="en-US"/>
          </a:p>
        </p:txBody>
      </p:sp>
      <p:sp>
        <p:nvSpPr>
          <p:cNvPr id="4" name="Slide Number Placeholder 3">
            <a:extLst>
              <a:ext uri="{FF2B5EF4-FFF2-40B4-BE49-F238E27FC236}">
                <a16:creationId xmlns:a16="http://schemas.microsoft.com/office/drawing/2014/main" id="{60E92055-A94E-6A0B-1F00-79260C3A06EC}"/>
              </a:ext>
            </a:extLst>
          </p:cNvPr>
          <p:cNvSpPr>
            <a:spLocks noGrp="1"/>
          </p:cNvSpPr>
          <p:nvPr>
            <p:ph type="sldNum" sz="quarter" idx="5"/>
          </p:nvPr>
        </p:nvSpPr>
        <p:spPr/>
        <p:txBody>
          <a:bodyPr/>
          <a:lstStyle/>
          <a:p>
            <a:fld id="{DBA9AE40-3CA6-2149-BC27-B0A8ADC6FAAA}" type="slidenum">
              <a:rPr lang="en-US" smtClean="0"/>
              <a:t>30</a:t>
            </a:fld>
            <a:endParaRPr lang="en-US"/>
          </a:p>
        </p:txBody>
      </p:sp>
    </p:spTree>
    <p:extLst>
      <p:ext uri="{BB962C8B-B14F-4D97-AF65-F5344CB8AC3E}">
        <p14:creationId xmlns:p14="http://schemas.microsoft.com/office/powerpoint/2010/main" val="707625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FBEAE-097D-C813-C9F0-12916EC9A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1B0BB-5997-39FC-7BB9-0F7DC82A3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9A543-DA52-B446-6340-639B08E53A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0A5B5"/>
                </a:solidFill>
                <a:latin typeface="+mn-lt"/>
                <a:ea typeface="Open Sans" panose="020B0606030504020204" pitchFamily="34" charset="0"/>
                <a:cs typeface="+mn-cs"/>
              </a:rPr>
              <a:t>Reshaping and Solidifying Strategy could be intentional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Employees want to feel like they are going to be invested in to be </a:t>
            </a:r>
            <a:r>
              <a:rPr lang="en-US" err="1"/>
              <a:t>successfull</a:t>
            </a:r>
            <a:r>
              <a:rPr lang="en-US"/>
              <a:t>&gt; key learning programs can help build competency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see you, we need you, we value you, what you do matters, your ideas, innovation and ways of approaching your work has inspired the work we do for 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AC3E4056-27BD-FC1C-00C3-41376F0EF640}"/>
              </a:ext>
            </a:extLst>
          </p:cNvPr>
          <p:cNvSpPr>
            <a:spLocks noGrp="1"/>
          </p:cNvSpPr>
          <p:nvPr>
            <p:ph type="sldNum" sz="quarter" idx="5"/>
          </p:nvPr>
        </p:nvSpPr>
        <p:spPr/>
        <p:txBody>
          <a:bodyPr/>
          <a:lstStyle/>
          <a:p>
            <a:fld id="{DBA9AE40-3CA6-2149-BC27-B0A8ADC6FAAA}" type="slidenum">
              <a:rPr lang="en-US" smtClean="0"/>
              <a:t>31</a:t>
            </a:fld>
            <a:endParaRPr lang="en-US"/>
          </a:p>
        </p:txBody>
      </p:sp>
    </p:spTree>
    <p:extLst>
      <p:ext uri="{BB962C8B-B14F-4D97-AF65-F5344CB8AC3E}">
        <p14:creationId xmlns:p14="http://schemas.microsoft.com/office/powerpoint/2010/main" val="3886553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0505E-3F83-29F1-FF5E-64F12B521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DD5FF-B898-FF95-8BD4-9E0189EE2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C383A-72E1-569D-893D-78D92F9F204C}"/>
              </a:ext>
            </a:extLst>
          </p:cNvPr>
          <p:cNvSpPr>
            <a:spLocks noGrp="1"/>
          </p:cNvSpPr>
          <p:nvPr>
            <p:ph type="body" idx="1"/>
          </p:nvPr>
        </p:nvSpPr>
        <p:spPr/>
        <p:txBody>
          <a:bodyPr/>
          <a:lstStyle/>
          <a:p>
            <a:pPr marL="285750" indent="-285750">
              <a:spcBef>
                <a:spcPts val="600"/>
              </a:spcBef>
              <a:buClr>
                <a:srgbClr val="FF6D22"/>
              </a:buClr>
              <a:buFont typeface="Arial" panose="020B0604020202020204" pitchFamily="34" charset="0"/>
              <a:buChar char="›"/>
            </a:pPr>
            <a:r>
              <a:rPr lang="en-US">
                <a:solidFill>
                  <a:schemeClr val="tx2"/>
                </a:solidFill>
                <a:ea typeface="Open Sans Light" panose="020B0306030504020204" pitchFamily="34" charset="0"/>
                <a:cs typeface="Arial" panose="020B0604020202020204" pitchFamily="34" charset="0"/>
              </a:rPr>
              <a:t>Removing HR Boundaries with Organizational Design Requires a Different Mindset</a:t>
            </a:r>
          </a:p>
          <a:p>
            <a:pPr marL="285750" indent="-285750">
              <a:spcBef>
                <a:spcPts val="600"/>
              </a:spcBef>
              <a:buClr>
                <a:srgbClr val="FF6D22"/>
              </a:buClr>
              <a:buFont typeface="Arial" panose="020B0604020202020204" pitchFamily="34" charset="0"/>
              <a:buChar char="›"/>
            </a:pPr>
            <a:r>
              <a:rPr lang="en-US">
                <a:solidFill>
                  <a:schemeClr val="tx2"/>
                </a:solidFill>
                <a:ea typeface="Open Sans Light" panose="020B0306030504020204" pitchFamily="34" charset="0"/>
                <a:cs typeface="Arial" panose="020B0604020202020204" pitchFamily="34" charset="0"/>
              </a:rPr>
              <a:t>Be Business Focused First</a:t>
            </a:r>
          </a:p>
          <a:p>
            <a:pPr marL="285750" indent="-285750">
              <a:spcBef>
                <a:spcPts val="600"/>
              </a:spcBef>
              <a:buClr>
                <a:srgbClr val="FF6D22"/>
              </a:buClr>
              <a:buFont typeface="Arial" panose="020B0604020202020204" pitchFamily="34" charset="0"/>
              <a:buChar char="›"/>
            </a:pPr>
            <a:r>
              <a:rPr lang="en-US">
                <a:solidFill>
                  <a:schemeClr val="tx2"/>
                </a:solidFill>
                <a:ea typeface="Open Sans Light" panose="020B0306030504020204" pitchFamily="34" charset="0"/>
                <a:cs typeface="Arial" panose="020B0604020202020204" pitchFamily="34" charset="0"/>
              </a:rPr>
              <a:t>Be Credible</a:t>
            </a:r>
          </a:p>
          <a:p>
            <a:pPr marL="285750" indent="-285750">
              <a:spcBef>
                <a:spcPts val="600"/>
              </a:spcBef>
              <a:buClr>
                <a:srgbClr val="FF6D22"/>
              </a:buClr>
              <a:buFont typeface="Arial" panose="020B0604020202020204" pitchFamily="34" charset="0"/>
              <a:buChar char="›"/>
            </a:pPr>
            <a:r>
              <a:rPr lang="en-US">
                <a:solidFill>
                  <a:srgbClr val="59595B"/>
                </a:solidFill>
                <a:ea typeface="Open Sans Light" panose="020B0306030504020204" pitchFamily="34" charset="0"/>
                <a:cs typeface="Arial" panose="020B0604020202020204" pitchFamily="34" charset="0"/>
              </a:rPr>
              <a:t>Intentional Conversations</a:t>
            </a:r>
          </a:p>
          <a:p>
            <a:pPr marL="285750" indent="-285750">
              <a:spcBef>
                <a:spcPts val="600"/>
              </a:spcBef>
              <a:buClr>
                <a:srgbClr val="FF6D22"/>
              </a:buClr>
              <a:buFont typeface="Arial" panose="020B0604020202020204" pitchFamily="34" charset="0"/>
              <a:buChar char="›"/>
            </a:pPr>
            <a:r>
              <a:rPr lang="en-US">
                <a:solidFill>
                  <a:schemeClr val="tx2"/>
                </a:solidFill>
                <a:ea typeface="Open Sans Light" panose="020B0306030504020204" pitchFamily="34" charset="0"/>
                <a:cs typeface="Arial" panose="020B0604020202020204" pitchFamily="34" charset="0"/>
              </a:rPr>
              <a:t>Let the client solution, operation, work and jobs that need to get done drive what you need from Talent</a:t>
            </a:r>
          </a:p>
          <a:p>
            <a:pPr marL="285750" indent="-285750">
              <a:spcBef>
                <a:spcPts val="600"/>
              </a:spcBef>
              <a:buClr>
                <a:srgbClr val="FF6D22"/>
              </a:buClr>
              <a:buFont typeface="Arial" panose="020B0604020202020204" pitchFamily="34" charset="0"/>
              <a:buChar char="›"/>
            </a:pPr>
            <a:r>
              <a:rPr lang="en-US">
                <a:solidFill>
                  <a:schemeClr val="tx2"/>
                </a:solidFill>
                <a:ea typeface="Open Sans Light" panose="020B0306030504020204" pitchFamily="34" charset="0"/>
                <a:cs typeface="Arial" panose="020B0604020202020204" pitchFamily="34" charset="0"/>
              </a:rPr>
              <a:t>Identify and work towards future state</a:t>
            </a:r>
          </a:p>
          <a:p>
            <a:pPr marL="285750" indent="-285750">
              <a:spcBef>
                <a:spcPts val="600"/>
              </a:spcBef>
              <a:buClr>
                <a:srgbClr val="FF6D22"/>
              </a:buClr>
              <a:buFont typeface="Arial" panose="020B0604020202020204" pitchFamily="34" charset="0"/>
              <a:buChar char="›"/>
            </a:pPr>
            <a:r>
              <a:rPr lang="en-US">
                <a:solidFill>
                  <a:schemeClr val="tx2"/>
                </a:solidFill>
                <a:ea typeface="Open Sans Light" panose="020B0306030504020204" pitchFamily="34" charset="0"/>
                <a:cs typeface="Arial" panose="020B0604020202020204" pitchFamily="34" charset="0"/>
              </a:rPr>
              <a:t>Be intentional with organizational culture building</a:t>
            </a:r>
          </a:p>
          <a:p>
            <a:endParaRPr lang="en-US"/>
          </a:p>
        </p:txBody>
      </p:sp>
      <p:sp>
        <p:nvSpPr>
          <p:cNvPr id="4" name="Slide Number Placeholder 3">
            <a:extLst>
              <a:ext uri="{FF2B5EF4-FFF2-40B4-BE49-F238E27FC236}">
                <a16:creationId xmlns:a16="http://schemas.microsoft.com/office/drawing/2014/main" id="{406457C7-04F4-C59A-E416-73CC1D688CA4}"/>
              </a:ext>
            </a:extLst>
          </p:cNvPr>
          <p:cNvSpPr>
            <a:spLocks noGrp="1"/>
          </p:cNvSpPr>
          <p:nvPr>
            <p:ph type="sldNum" sz="quarter" idx="5"/>
          </p:nvPr>
        </p:nvSpPr>
        <p:spPr/>
        <p:txBody>
          <a:bodyPr/>
          <a:lstStyle/>
          <a:p>
            <a:fld id="{DBA9AE40-3CA6-2149-BC27-B0A8ADC6FAAA}" type="slidenum">
              <a:rPr lang="en-US" smtClean="0"/>
              <a:t>32</a:t>
            </a:fld>
            <a:endParaRPr lang="en-US"/>
          </a:p>
        </p:txBody>
      </p:sp>
    </p:spTree>
    <p:extLst>
      <p:ext uri="{BB962C8B-B14F-4D97-AF65-F5344CB8AC3E}">
        <p14:creationId xmlns:p14="http://schemas.microsoft.com/office/powerpoint/2010/main" val="388347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BC19-5D77-127F-B663-442E44029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4BE8B-7EC4-AA5C-2F05-EA6CEC952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1E1C7-5FA2-D032-C79C-C08CE5B42E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53F47F-9C21-8A84-2E3C-6A9851069888}"/>
              </a:ext>
            </a:extLst>
          </p:cNvPr>
          <p:cNvSpPr>
            <a:spLocks noGrp="1"/>
          </p:cNvSpPr>
          <p:nvPr>
            <p:ph type="sldNum" sz="quarter" idx="5"/>
          </p:nvPr>
        </p:nvSpPr>
        <p:spPr/>
        <p:txBody>
          <a:bodyPr/>
          <a:lstStyle/>
          <a:p>
            <a:fld id="{DBA9AE40-3CA6-2149-BC27-B0A8ADC6FAAA}" type="slidenum">
              <a:rPr lang="en-US" smtClean="0"/>
              <a:t>33</a:t>
            </a:fld>
            <a:endParaRPr lang="en-US"/>
          </a:p>
        </p:txBody>
      </p:sp>
    </p:spTree>
    <p:extLst>
      <p:ext uri="{BB962C8B-B14F-4D97-AF65-F5344CB8AC3E}">
        <p14:creationId xmlns:p14="http://schemas.microsoft.com/office/powerpoint/2010/main" val="392683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briefly define Organizational Design. </a:t>
            </a:r>
          </a:p>
          <a:p>
            <a:endParaRPr lang="en-US"/>
          </a:p>
          <a:p>
            <a:r>
              <a:rPr lang="en-US"/>
              <a:t>We will not spend a lot of time here, as we want to get to the good stuff on how you as HR Professional can make a difference!</a:t>
            </a:r>
          </a:p>
        </p:txBody>
      </p:sp>
      <p:sp>
        <p:nvSpPr>
          <p:cNvPr id="4" name="Slide Number Placeholder 3"/>
          <p:cNvSpPr>
            <a:spLocks noGrp="1"/>
          </p:cNvSpPr>
          <p:nvPr>
            <p:ph type="sldNum" sz="quarter" idx="5"/>
          </p:nvPr>
        </p:nvSpPr>
        <p:spPr/>
        <p:txBody>
          <a:bodyPr/>
          <a:lstStyle/>
          <a:p>
            <a:fld id="{DBA9AE40-3CA6-2149-BC27-B0A8ADC6FAAA}" type="slidenum">
              <a:rPr lang="en-US" smtClean="0"/>
              <a:t>4</a:t>
            </a:fld>
            <a:endParaRPr lang="en-US"/>
          </a:p>
        </p:txBody>
      </p:sp>
    </p:spTree>
    <p:extLst>
      <p:ext uri="{BB962C8B-B14F-4D97-AF65-F5344CB8AC3E}">
        <p14:creationId xmlns:p14="http://schemas.microsoft.com/office/powerpoint/2010/main" val="365895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056BB-E94E-DDC2-CE31-490D0A5CF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C3DD0-6ABC-8C2E-158A-8E0421D1D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D128F-B5B4-DC0E-FD66-72D939E91D49}"/>
              </a:ext>
            </a:extLst>
          </p:cNvPr>
          <p:cNvSpPr>
            <a:spLocks noGrp="1"/>
          </p:cNvSpPr>
          <p:nvPr>
            <p:ph type="body" idx="1"/>
          </p:nvPr>
        </p:nvSpPr>
        <p:spPr/>
        <p:txBody>
          <a:bodyPr/>
          <a:lstStyle/>
          <a:p>
            <a:r>
              <a:rPr lang="en-US"/>
              <a:t>Jay R. Galbraith, professor, consultant and founder of Galbraith Management Consultants defines organizational design as… </a:t>
            </a:r>
          </a:p>
          <a:p>
            <a:endParaRPr lang="en-US"/>
          </a:p>
          <a:p>
            <a:endParaRPr lang="en-US"/>
          </a:p>
          <a:p>
            <a:pPr marL="171450" indent="-171450">
              <a:buFont typeface="Arial" panose="020B0604020202020204" pitchFamily="34" charset="0"/>
              <a:buChar char="•"/>
            </a:pPr>
            <a:r>
              <a:rPr lang="en-US"/>
              <a:t>Aligning Structure with an organizations purpose and environment…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Organizational Design Process… the process… is intended to inform the choices of to organize and manage institutions…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And to serve leaders who have been entrusted with the stewardship of these institutions. </a:t>
            </a:r>
          </a:p>
          <a:p>
            <a:pPr marL="171450" indent="-171450">
              <a:buFont typeface="Arial" panose="020B0604020202020204" pitchFamily="34" charset="0"/>
              <a:buChar char="•"/>
            </a:pPr>
            <a:r>
              <a:rPr lang="en-US"/>
              <a:t>I want to underscore this there to serve leaders who have been entrusted with the stewardship of these institutions… HUGE responsibility and can you imagine the everyday decision that go into that… </a:t>
            </a:r>
          </a:p>
          <a:p>
            <a:pPr marL="171450" indent="-171450">
              <a:buFont typeface="Arial" panose="020B0604020202020204" pitchFamily="34" charset="0"/>
              <a:buChar char="•"/>
            </a:pPr>
            <a:r>
              <a:rPr lang="en-US"/>
              <a:t>Let’s hold onto this idea-  because I have some really-- interesting stats and perspective to share here that may inspire how you show up as an HR partner. </a:t>
            </a:r>
          </a:p>
          <a:p>
            <a:endParaRPr lang="en-US"/>
          </a:p>
          <a:p>
            <a:r>
              <a:rPr lang="en-US"/>
              <a:t>Organizational Design is not new… as long people have walked the earth, and formed and organized their groups, technology of their time to get jobs done to sustain, design and thought has existed… think about it! Think about how people procured food and evolved their process from the </a:t>
            </a:r>
            <a:r>
              <a:rPr lang="en-US" err="1"/>
              <a:t>Jumpkill</a:t>
            </a:r>
            <a:r>
              <a:rPr lang="en-US"/>
              <a:t> method </a:t>
            </a:r>
          </a:p>
          <a:p>
            <a:r>
              <a:rPr lang="en-US"/>
              <a:t> </a:t>
            </a:r>
          </a:p>
          <a:p>
            <a:r>
              <a:rPr lang="en-US"/>
              <a:t>Now modern organization design as defined by Galbraith, </a:t>
            </a:r>
          </a:p>
          <a:p>
            <a:r>
              <a:rPr lang="en-US"/>
              <a:t>teaches us in his Designing Organization text … Modern organization design was evident in the 1950’s and by the 1960s there were formal definitions of Strategic organizational design</a:t>
            </a:r>
          </a:p>
          <a:p>
            <a:endParaRPr lang="en-US"/>
          </a:p>
          <a:p>
            <a:endParaRPr lang="en-US"/>
          </a:p>
          <a:p>
            <a:r>
              <a:rPr lang="en-US"/>
              <a:t>Lets go further to round out this section. </a:t>
            </a:r>
          </a:p>
          <a:p>
            <a:endParaRPr lang="en-US"/>
          </a:p>
          <a:p>
            <a:endParaRPr lang="en-US"/>
          </a:p>
        </p:txBody>
      </p:sp>
      <p:sp>
        <p:nvSpPr>
          <p:cNvPr id="4" name="Slide Number Placeholder 3">
            <a:extLst>
              <a:ext uri="{FF2B5EF4-FFF2-40B4-BE49-F238E27FC236}">
                <a16:creationId xmlns:a16="http://schemas.microsoft.com/office/drawing/2014/main" id="{C21A4D9F-E450-8FA5-79BE-612A2BEF0D8F}"/>
              </a:ext>
            </a:extLst>
          </p:cNvPr>
          <p:cNvSpPr>
            <a:spLocks noGrp="1"/>
          </p:cNvSpPr>
          <p:nvPr>
            <p:ph type="sldNum" sz="quarter" idx="5"/>
          </p:nvPr>
        </p:nvSpPr>
        <p:spPr/>
        <p:txBody>
          <a:bodyPr/>
          <a:lstStyle/>
          <a:p>
            <a:fld id="{DBA9AE40-3CA6-2149-BC27-B0A8ADC6FAAA}" type="slidenum">
              <a:rPr lang="en-US" smtClean="0"/>
              <a:t>5</a:t>
            </a:fld>
            <a:endParaRPr lang="en-US"/>
          </a:p>
        </p:txBody>
      </p:sp>
    </p:spTree>
    <p:extLst>
      <p:ext uri="{BB962C8B-B14F-4D97-AF65-F5344CB8AC3E}">
        <p14:creationId xmlns:p14="http://schemas.microsoft.com/office/powerpoint/2010/main" val="394648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27DE4-4A8D-CA7B-8D17-757C39026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FB311-88B5-855F-51C3-107231359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E7458-BC41-E47D-1205-9BA26766D1A6}"/>
              </a:ext>
            </a:extLst>
          </p:cNvPr>
          <p:cNvSpPr>
            <a:spLocks noGrp="1"/>
          </p:cNvSpPr>
          <p:nvPr>
            <p:ph type="body" idx="1"/>
          </p:nvPr>
        </p:nvSpPr>
        <p:spPr/>
        <p:txBody>
          <a:bodyPr/>
          <a:lstStyle/>
          <a:p>
            <a:endParaRPr lang="en-US"/>
          </a:p>
          <a:p>
            <a:r>
              <a:rPr lang="en-US"/>
              <a:t>Organization design includes Structures such as, traditional structures where many organizations start.</a:t>
            </a:r>
          </a:p>
          <a:p>
            <a:endParaRPr lang="en-US"/>
          </a:p>
          <a:p>
            <a:pPr marL="171450" indent="-171450">
              <a:buFont typeface="Arial" panose="020B0604020202020204" pitchFamily="34" charset="0"/>
              <a:buChar char="•"/>
            </a:pPr>
            <a:r>
              <a:rPr lang="en-US"/>
              <a:t>Functional structures where groups of employee by specialized roles, like marketing, finance… operations.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Other structure include divisional, matrixed,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Or flat with few or no levels of middle management…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r>
              <a:rPr lang="en-US"/>
              <a:t>Organizational Design Strategy is the in basic terms the operationalization of the firms goals… choices. There are dimensions of strategy that we can go deeper on, but it will take us away from our goal here and I know you are excited for the next segment.</a:t>
            </a:r>
          </a:p>
          <a:p>
            <a:pPr marL="0" indent="0">
              <a:buFont typeface="Arial" panose="020B0604020202020204" pitchFamily="34" charset="0"/>
              <a:buNone/>
            </a:pPr>
            <a:endParaRPr lang="en-US"/>
          </a:p>
          <a:p>
            <a:pPr marL="0" indent="0">
              <a:buFont typeface="Arial" panose="020B0604020202020204" pitchFamily="34" charset="0"/>
              <a:buNone/>
            </a:pPr>
            <a:r>
              <a:rPr lang="en-US"/>
              <a:t>And Organizational Design considers the environment and in large part determined by its environment. Lets go one step further.</a:t>
            </a:r>
          </a:p>
        </p:txBody>
      </p:sp>
      <p:sp>
        <p:nvSpPr>
          <p:cNvPr id="4" name="Slide Number Placeholder 3">
            <a:extLst>
              <a:ext uri="{FF2B5EF4-FFF2-40B4-BE49-F238E27FC236}">
                <a16:creationId xmlns:a16="http://schemas.microsoft.com/office/drawing/2014/main" id="{51B2B979-DDF7-F75D-4E2E-9C8C0BB965EE}"/>
              </a:ext>
            </a:extLst>
          </p:cNvPr>
          <p:cNvSpPr>
            <a:spLocks noGrp="1"/>
          </p:cNvSpPr>
          <p:nvPr>
            <p:ph type="sldNum" sz="quarter" idx="5"/>
          </p:nvPr>
        </p:nvSpPr>
        <p:spPr/>
        <p:txBody>
          <a:bodyPr/>
          <a:lstStyle/>
          <a:p>
            <a:fld id="{DBA9AE40-3CA6-2149-BC27-B0A8ADC6FAAA}" type="slidenum">
              <a:rPr lang="en-US" smtClean="0"/>
              <a:t>6</a:t>
            </a:fld>
            <a:endParaRPr lang="en-US"/>
          </a:p>
        </p:txBody>
      </p:sp>
    </p:spTree>
    <p:extLst>
      <p:ext uri="{BB962C8B-B14F-4D97-AF65-F5344CB8AC3E}">
        <p14:creationId xmlns:p14="http://schemas.microsoft.com/office/powerpoint/2010/main" val="1674835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Regulations, consumer behavior, product lifecycle, product or service performance.</a:t>
            </a:r>
          </a:p>
        </p:txBody>
      </p:sp>
      <p:sp>
        <p:nvSpPr>
          <p:cNvPr id="4" name="Slide Number Placeholder 3"/>
          <p:cNvSpPr>
            <a:spLocks noGrp="1"/>
          </p:cNvSpPr>
          <p:nvPr>
            <p:ph type="sldNum" sz="quarter" idx="5"/>
          </p:nvPr>
        </p:nvSpPr>
        <p:spPr/>
        <p:txBody>
          <a:bodyPr/>
          <a:lstStyle/>
          <a:p>
            <a:fld id="{DBA9AE40-3CA6-2149-BC27-B0A8ADC6FAAA}" type="slidenum">
              <a:rPr lang="en-US" smtClean="0"/>
              <a:t>7</a:t>
            </a:fld>
            <a:endParaRPr lang="en-US"/>
          </a:p>
        </p:txBody>
      </p:sp>
    </p:spTree>
    <p:extLst>
      <p:ext uri="{BB962C8B-B14F-4D97-AF65-F5344CB8AC3E}">
        <p14:creationId xmlns:p14="http://schemas.microsoft.com/office/powerpoint/2010/main" val="44948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err="1"/>
              <a:t>Ordesign</a:t>
            </a:r>
            <a:r>
              <a:rPr lang="en-US"/>
              <a:t> drivers requires require a coordination of development of products and service, operations, marketing, procurement, sales, finance and human resources to conduct normal business.  For existing products on the market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Designing organizations book by Jay Galbraith is an excellent start to your Org Design specialty journey! </a:t>
            </a:r>
          </a:p>
          <a:p>
            <a:endParaRPr lang="en-US"/>
          </a:p>
          <a:p>
            <a:r>
              <a:rPr lang="en-US"/>
              <a:t>So, as you can see HR plays a very important role in the dynamic of organizational design. </a:t>
            </a:r>
          </a:p>
          <a:p>
            <a:endParaRPr lang="en-US"/>
          </a:p>
          <a:p>
            <a:r>
              <a:rPr lang="en-US"/>
              <a:t>Let’s get into how you can remove boundaries so the you can help design the best organizational structures with your partners!</a:t>
            </a:r>
          </a:p>
          <a:p>
            <a:endParaRPr lang="en-US"/>
          </a:p>
          <a:p>
            <a:r>
              <a:rPr lang="en-US"/>
              <a:t>First know that your superpower as an HR Professional is the ability to influence and one of the best ways (not the only way) to do that is to build trust, and credibility. </a:t>
            </a:r>
          </a:p>
          <a:p>
            <a:endParaRPr lang="en-US"/>
          </a:p>
          <a:p>
            <a:r>
              <a:rPr lang="en-US"/>
              <a:t>Helping Navigate Change</a:t>
            </a:r>
          </a:p>
          <a:p>
            <a:r>
              <a:rPr lang="en-US"/>
              <a:t>Understanding the work that needs to be done</a:t>
            </a:r>
          </a:p>
          <a:p>
            <a:r>
              <a:rPr lang="en-US"/>
              <a:t>And know the skill and behavior needed to the job done</a:t>
            </a:r>
          </a:p>
          <a:p>
            <a:endParaRPr lang="en-US"/>
          </a:p>
          <a:p>
            <a:r>
              <a:rPr lang="en-US"/>
              <a:t>These key drivers to building credibility which enable you to influence.</a:t>
            </a:r>
          </a:p>
          <a:p>
            <a:endParaRPr lang="en-US"/>
          </a:p>
          <a:p>
            <a:r>
              <a:rPr lang="en-US"/>
              <a:t>On the topic of trust- this is definitely an art and is the first step, and while this session is not about building trust some of the methods we will discuss today will help you in trust building skills</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8</a:t>
            </a:fld>
            <a:endParaRPr lang="en-US"/>
          </a:p>
        </p:txBody>
      </p:sp>
    </p:spTree>
    <p:extLst>
      <p:ext uri="{BB962C8B-B14F-4D97-AF65-F5344CB8AC3E}">
        <p14:creationId xmlns:p14="http://schemas.microsoft.com/office/powerpoint/2010/main" val="51736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 Geary writes in her book How to be a Chief Operating Officer, that good HR will help foster a strong company culture.</a:t>
            </a:r>
          </a:p>
          <a:p>
            <a:endParaRPr lang="en-US"/>
          </a:p>
          <a:p>
            <a:r>
              <a:rPr lang="en-US"/>
              <a:t>And so what do matters and your footprint can be strong. Now lets talk about how to get there in the organizational design process or strategy. </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9</a:t>
            </a:fld>
            <a:endParaRPr lang="en-US"/>
          </a:p>
        </p:txBody>
      </p:sp>
    </p:spTree>
    <p:extLst>
      <p:ext uri="{BB962C8B-B14F-4D97-AF65-F5344CB8AC3E}">
        <p14:creationId xmlns:p14="http://schemas.microsoft.com/office/powerpoint/2010/main" val="186502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324810"/>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794852"/>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11264"/>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135748"/>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7544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49341"/>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0138"/>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848250"/>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91572"/>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888255" y="4368652"/>
            <a:ext cx="1669723" cy="524665"/>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8766798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594" b="27614"/>
          <a:stretch/>
        </p:blipFill>
        <p:spPr>
          <a:xfrm>
            <a:off x="6755582" y="4493342"/>
            <a:ext cx="1859181" cy="453567"/>
          </a:xfrm>
          <a:prstGeom prst="rect">
            <a:avLst/>
          </a:prstGeom>
        </p:spPr>
      </p:pic>
    </p:spTree>
    <p:extLst>
      <p:ext uri="{BB962C8B-B14F-4D97-AF65-F5344CB8AC3E}">
        <p14:creationId xmlns:p14="http://schemas.microsoft.com/office/powerpoint/2010/main" val="44225634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594" b="27614"/>
          <a:stretch/>
        </p:blipFill>
        <p:spPr>
          <a:xfrm>
            <a:off x="6755582" y="4493342"/>
            <a:ext cx="1859181" cy="453567"/>
          </a:xfrm>
          <a:prstGeom prst="rect">
            <a:avLst/>
          </a:prstGeom>
        </p:spPr>
      </p:pic>
    </p:spTree>
    <p:extLst>
      <p:ext uri="{BB962C8B-B14F-4D97-AF65-F5344CB8AC3E}">
        <p14:creationId xmlns:p14="http://schemas.microsoft.com/office/powerpoint/2010/main" val="1769088145"/>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84" y="0"/>
            <a:ext cx="9135880" cy="5143500"/>
          </a:xfrm>
          <a:prstGeom prst="rect">
            <a:avLst/>
          </a:prstGeom>
        </p:spPr>
      </p:pic>
    </p:spTree>
    <p:extLst>
      <p:ext uri="{BB962C8B-B14F-4D97-AF65-F5344CB8AC3E}">
        <p14:creationId xmlns:p14="http://schemas.microsoft.com/office/powerpoint/2010/main" val="2352951370"/>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0"/>
            <a:ext cx="9144000" cy="5143500"/>
          </a:xfrm>
          <a:prstGeom prst="rect">
            <a:avLst/>
          </a:prstGeom>
        </p:spPr>
      </p:pic>
    </p:spTree>
    <p:extLst>
      <p:ext uri="{BB962C8B-B14F-4D97-AF65-F5344CB8AC3E}">
        <p14:creationId xmlns:p14="http://schemas.microsoft.com/office/powerpoint/2010/main" val="346292134"/>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888255" y="4368652"/>
            <a:ext cx="1669723" cy="524665"/>
          </a:xfrm>
          <a:prstGeom prst="rect">
            <a:avLst/>
          </a:prstGeom>
        </p:spPr>
      </p:pic>
    </p:spTree>
    <p:extLst>
      <p:ext uri="{BB962C8B-B14F-4D97-AF65-F5344CB8AC3E}">
        <p14:creationId xmlns:p14="http://schemas.microsoft.com/office/powerpoint/2010/main" val="123511762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1683611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7"/>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716110749"/>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7"/>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41556845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Tree>
    <p:extLst>
      <p:ext uri="{BB962C8B-B14F-4D97-AF65-F5344CB8AC3E}">
        <p14:creationId xmlns:p14="http://schemas.microsoft.com/office/powerpoint/2010/main" val="3881984915"/>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3311912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345E5078-2A1E-A909-7568-09DF271E777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37177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custDataLst>
      <p:tags r:id="rId1"/>
    </p:custDataLst>
    <p:extLst>
      <p:ext uri="{BB962C8B-B14F-4D97-AF65-F5344CB8AC3E}">
        <p14:creationId xmlns:p14="http://schemas.microsoft.com/office/powerpoint/2010/main" val="3242130005"/>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White 1 Column Acc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B00D59-D83F-4CF6-A438-80651026BC23}"/>
              </a:ext>
            </a:extLst>
          </p:cNvPr>
          <p:cNvSpPr/>
          <p:nvPr userDrawn="1"/>
        </p:nvSpPr>
        <p:spPr>
          <a:xfrm>
            <a:off x="3048000" y="0"/>
            <a:ext cx="304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defTabSz="457178"/>
            <a:endParaRPr lang="en-US" sz="1800">
              <a:solidFill>
                <a:srgbClr val="FFFFFF"/>
              </a:solidFill>
              <a:latin typeface="Lato Light" charset="0"/>
              <a:ea typeface="Lato Light" charset="0"/>
              <a:cs typeface="Lato Light" charset="0"/>
            </a:endParaRPr>
          </a:p>
        </p:txBody>
      </p:sp>
      <p:sp>
        <p:nvSpPr>
          <p:cNvPr id="7" name="Rectangle 6">
            <a:extLst>
              <a:ext uri="{FF2B5EF4-FFF2-40B4-BE49-F238E27FC236}">
                <a16:creationId xmlns:a16="http://schemas.microsoft.com/office/drawing/2014/main" id="{997E3203-4DF3-4C88-9209-6488A860BE32}"/>
              </a:ext>
            </a:extLst>
          </p:cNvPr>
          <p:cNvSpPr/>
          <p:nvPr userDrawn="1"/>
        </p:nvSpPr>
        <p:spPr>
          <a:xfrm>
            <a:off x="6096000" y="0"/>
            <a:ext cx="3048000" cy="514350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defTabSz="457178"/>
            <a:endParaRPr lang="en-US" sz="1800">
              <a:solidFill>
                <a:srgbClr val="FFFFFF"/>
              </a:solidFill>
              <a:latin typeface="Lato Light" charset="0"/>
              <a:ea typeface="Lato Light" charset="0"/>
              <a:cs typeface="Lato Light" charset="0"/>
            </a:endParaRPr>
          </a:p>
        </p:txBody>
      </p:sp>
      <p:sp>
        <p:nvSpPr>
          <p:cNvPr id="9" name="Rectangle 8">
            <a:extLst>
              <a:ext uri="{FF2B5EF4-FFF2-40B4-BE49-F238E27FC236}">
                <a16:creationId xmlns:a16="http://schemas.microsoft.com/office/drawing/2014/main" id="{C5AED4D9-3B06-4C3E-AE44-E516EDDF9222}"/>
              </a:ext>
            </a:extLst>
          </p:cNvPr>
          <p:cNvSpPr/>
          <p:nvPr userDrawn="1"/>
        </p:nvSpPr>
        <p:spPr>
          <a:xfrm>
            <a:off x="0" y="0"/>
            <a:ext cx="3048000" cy="514350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defTabSz="457178"/>
            <a:endParaRPr lang="en-US" sz="1800">
              <a:solidFill>
                <a:srgbClr val="FFFFFF"/>
              </a:solidFill>
              <a:latin typeface="Lato Light" charset="0"/>
              <a:ea typeface="Lato Light" charset="0"/>
              <a:cs typeface="Lato Light" charset="0"/>
            </a:endParaRP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custDataLst>
      <p:tags r:id="rId1"/>
    </p:custDataLst>
    <p:extLst>
      <p:ext uri="{BB962C8B-B14F-4D97-AF65-F5344CB8AC3E}">
        <p14:creationId xmlns:p14="http://schemas.microsoft.com/office/powerpoint/2010/main" val="3368925583"/>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435752741"/>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511953506"/>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479615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15052857"/>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11225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98829729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41608608"/>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Tree>
    <p:extLst>
      <p:ext uri="{BB962C8B-B14F-4D97-AF65-F5344CB8AC3E}">
        <p14:creationId xmlns:p14="http://schemas.microsoft.com/office/powerpoint/2010/main" val="281717553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ngable Cover VES Solu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88255" y="4267200"/>
            <a:ext cx="1669722"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4393646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702486885"/>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366198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9247223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719600592"/>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648910505"/>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5310309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50268472"/>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6011557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524325257"/>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Tree>
    <p:extLst>
      <p:ext uri="{BB962C8B-B14F-4D97-AF65-F5344CB8AC3E}">
        <p14:creationId xmlns:p14="http://schemas.microsoft.com/office/powerpoint/2010/main" val="8240984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Tree>
    <p:extLst>
      <p:ext uri="{BB962C8B-B14F-4D97-AF65-F5344CB8AC3E}">
        <p14:creationId xmlns:p14="http://schemas.microsoft.com/office/powerpoint/2010/main" val="4123812152"/>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737886538"/>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472115445"/>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Tree>
    <p:extLst>
      <p:ext uri="{BB962C8B-B14F-4D97-AF65-F5344CB8AC3E}">
        <p14:creationId xmlns:p14="http://schemas.microsoft.com/office/powerpoint/2010/main" val="932185013"/>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2320204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32957"/>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680553628"/>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7"/>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4"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086106514"/>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10917281"/>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Tree>
    <p:extLst>
      <p:ext uri="{BB962C8B-B14F-4D97-AF65-F5344CB8AC3E}">
        <p14:creationId xmlns:p14="http://schemas.microsoft.com/office/powerpoint/2010/main" val="42696196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eader VES Solution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2" name="Picture 4">
            <a:extLst>
              <a:ext uri="{FF2B5EF4-FFF2-40B4-BE49-F238E27FC236}">
                <a16:creationId xmlns:a16="http://schemas.microsoft.com/office/drawing/2014/main" id="{FFB44B3A-88A2-C93B-BC32-29D61CA411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88255" y="4267200"/>
            <a:ext cx="1669722" cy="727570"/>
          </a:xfrm>
          <a:prstGeom prst="rect">
            <a:avLst/>
          </a:prstGeom>
        </p:spPr>
      </p:pic>
    </p:spTree>
    <p:extLst>
      <p:ext uri="{BB962C8B-B14F-4D97-AF65-F5344CB8AC3E}">
        <p14:creationId xmlns:p14="http://schemas.microsoft.com/office/powerpoint/2010/main" val="31744258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2612081101"/>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90293269"/>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838023116"/>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025531218"/>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91082905"/>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048933"/>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88532224"/>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040192579"/>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54663013"/>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2"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60"/>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4"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25462422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66196787"/>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974743617"/>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52611717"/>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738501639"/>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5765792"/>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173753245"/>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77697119"/>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716646104"/>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04885448"/>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16676833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Header VES Solution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2" name="Picture 4">
            <a:extLst>
              <a:ext uri="{FF2B5EF4-FFF2-40B4-BE49-F238E27FC236}">
                <a16:creationId xmlns:a16="http://schemas.microsoft.com/office/drawing/2014/main" id="{FB077BB3-1875-E28A-C7C7-38229EFC67F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88255" y="4267200"/>
            <a:ext cx="1669722" cy="727570"/>
          </a:xfrm>
          <a:prstGeom prst="rect">
            <a:avLst/>
          </a:prstGeom>
        </p:spPr>
      </p:pic>
    </p:spTree>
    <p:extLst>
      <p:ext uri="{BB962C8B-B14F-4D97-AF65-F5344CB8AC3E}">
        <p14:creationId xmlns:p14="http://schemas.microsoft.com/office/powerpoint/2010/main" val="33248795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76833602"/>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58440921"/>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153012288"/>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21044334"/>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47946658"/>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176686904"/>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115558423"/>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9"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6" y="1523657"/>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2"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65653559"/>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7"/>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7"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2"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8"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324051014"/>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6"/>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5"/>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83865955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6"/>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9"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50" y="1769535"/>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389723546"/>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955003738"/>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66161937"/>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625348037"/>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70030108"/>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52718227"/>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17701990"/>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88912928"/>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60615474"/>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107237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85174056"/>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75807998"/>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963225606"/>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84793698"/>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721207864"/>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7538790"/>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797355"/>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892920461"/>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19431422"/>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9783003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391722224"/>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2"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970337191"/>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778873761"/>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023857214"/>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326645286"/>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2"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6" y="1551903"/>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8"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8" y="806836"/>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542493762"/>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100"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2"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6" y="4047069"/>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372330119"/>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7"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2"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6" y="4047069"/>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660626439"/>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2" y="1503447"/>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Oval 6"/>
          <p:cNvSpPr/>
          <p:nvPr/>
        </p:nvSpPr>
        <p:spPr>
          <a:xfrm>
            <a:off x="742785" y="1400250"/>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t> </a:t>
            </a:r>
          </a:p>
        </p:txBody>
      </p:sp>
    </p:spTree>
    <p:extLst>
      <p:ext uri="{BB962C8B-B14F-4D97-AF65-F5344CB8AC3E}">
        <p14:creationId xmlns:p14="http://schemas.microsoft.com/office/powerpoint/2010/main" val="4217707124"/>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9" y="699717"/>
            <a:ext cx="2601280" cy="3136822"/>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9" y="699717"/>
            <a:ext cx="2601280" cy="3136822"/>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1299801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VES Solutions Logo ">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Tree>
    <p:extLst>
      <p:ext uri="{BB962C8B-B14F-4D97-AF65-F5344CB8AC3E}">
        <p14:creationId xmlns:p14="http://schemas.microsoft.com/office/powerpoint/2010/main" val="15336996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3" y="1035424"/>
            <a:ext cx="1713225" cy="2893704"/>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56731957"/>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3" y="495179"/>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3" y="2840814"/>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303997568"/>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 image section">
    <p:spTree>
      <p:nvGrpSpPr>
        <p:cNvPr id="1" name=""/>
        <p:cNvGrpSpPr/>
        <p:nvPr/>
      </p:nvGrpSpPr>
      <p:grpSpPr>
        <a:xfrm>
          <a:off x="0" y="0"/>
          <a:ext cx="0" cy="0"/>
          <a:chOff x="0" y="0"/>
          <a:chExt cx="0" cy="0"/>
        </a:xfrm>
      </p:grpSpPr>
      <p:sp>
        <p:nvSpPr>
          <p:cNvPr id="17" name="Picture Placeholder 13"/>
          <p:cNvSpPr>
            <a:spLocks noGrp="1"/>
          </p:cNvSpPr>
          <p:nvPr>
            <p:ph type="pic" sz="quarter" idx="41"/>
          </p:nvPr>
        </p:nvSpPr>
        <p:spPr>
          <a:xfrm>
            <a:off x="6877495" y="0"/>
            <a:ext cx="2266507" cy="5143500"/>
          </a:xfrm>
          <a:prstGeom prst="rect">
            <a:avLst/>
          </a:prstGeom>
          <a:solidFill>
            <a:schemeClr val="bg1">
              <a:lumMod val="95000"/>
            </a:schemeClr>
          </a:solidFill>
          <a:effectLst/>
        </p:spPr>
        <p:txBody>
          <a:bodyPr>
            <a:normAutofit/>
          </a:bodyPr>
          <a:lstStyle>
            <a:lvl1pPr marL="0" indent="0">
              <a:buNone/>
              <a:defRPr sz="12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18" name="Picture Placeholder 13"/>
          <p:cNvSpPr>
            <a:spLocks noGrp="1"/>
          </p:cNvSpPr>
          <p:nvPr>
            <p:ph type="pic" sz="quarter" idx="42"/>
          </p:nvPr>
        </p:nvSpPr>
        <p:spPr>
          <a:xfrm>
            <a:off x="4572000" y="0"/>
            <a:ext cx="2213038" cy="2517388"/>
          </a:xfrm>
          <a:prstGeom prst="rect">
            <a:avLst/>
          </a:prstGeom>
          <a:solidFill>
            <a:schemeClr val="bg1">
              <a:lumMod val="95000"/>
            </a:schemeClr>
          </a:solidFill>
          <a:effectLst/>
        </p:spPr>
        <p:txBody>
          <a:bodyPr>
            <a:normAutofit/>
          </a:bodyPr>
          <a:lstStyle>
            <a:lvl1pPr marL="0" indent="0">
              <a:buNone/>
              <a:defRPr sz="12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19" name="Picture Placeholder 13"/>
          <p:cNvSpPr>
            <a:spLocks noGrp="1"/>
          </p:cNvSpPr>
          <p:nvPr>
            <p:ph type="pic" sz="quarter" idx="43"/>
          </p:nvPr>
        </p:nvSpPr>
        <p:spPr>
          <a:xfrm>
            <a:off x="4572000" y="2626113"/>
            <a:ext cx="2213038" cy="2517388"/>
          </a:xfrm>
          <a:prstGeom prst="rect">
            <a:avLst/>
          </a:prstGeom>
          <a:solidFill>
            <a:schemeClr val="bg1">
              <a:lumMod val="95000"/>
            </a:schemeClr>
          </a:solidFill>
          <a:effectLst/>
        </p:spPr>
        <p:txBody>
          <a:bodyPr>
            <a:normAutofit/>
          </a:bodyPr>
          <a:lstStyle>
            <a:lvl1pPr marL="0" indent="0">
              <a:buNone/>
              <a:defRPr sz="12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9" name="Title 1">
            <a:extLst>
              <a:ext uri="{FF2B5EF4-FFF2-40B4-BE49-F238E27FC236}">
                <a16:creationId xmlns:a16="http://schemas.microsoft.com/office/drawing/2014/main" id="{50E2F535-301C-AB49-959F-0E48F615339A}"/>
              </a:ext>
            </a:extLst>
          </p:cNvPr>
          <p:cNvSpPr>
            <a:spLocks noGrp="1"/>
          </p:cNvSpPr>
          <p:nvPr>
            <p:ph type="title"/>
          </p:nvPr>
        </p:nvSpPr>
        <p:spPr>
          <a:xfrm>
            <a:off x="376816" y="287522"/>
            <a:ext cx="3992821"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CF5A37F5-7142-9E4D-B6B7-3FDFE070597D}"/>
              </a:ext>
            </a:extLst>
          </p:cNvPr>
          <p:cNvSpPr>
            <a:spLocks noGrp="1"/>
          </p:cNvSpPr>
          <p:nvPr>
            <p:ph type="body" sz="quarter" idx="14"/>
          </p:nvPr>
        </p:nvSpPr>
        <p:spPr>
          <a:xfrm>
            <a:off x="376816" y="1551903"/>
            <a:ext cx="3992819"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EC1EC272-1A35-4745-838C-F159C4A520C5}"/>
              </a:ext>
            </a:extLst>
          </p:cNvPr>
          <p:cNvSpPr>
            <a:spLocks noGrp="1"/>
          </p:cNvSpPr>
          <p:nvPr>
            <p:ph type="body" sz="quarter" idx="12" hasCustomPrompt="1"/>
          </p:nvPr>
        </p:nvSpPr>
        <p:spPr>
          <a:xfrm>
            <a:off x="376818" y="656575"/>
            <a:ext cx="3992819"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61672275"/>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9"/>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2"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004413092"/>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2"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6" y="2763612"/>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a:t>Subhead</a:t>
            </a:r>
          </a:p>
        </p:txBody>
      </p:sp>
    </p:spTree>
    <p:custDataLst>
      <p:tags r:id="rId1"/>
    </p:custDataLst>
    <p:extLst>
      <p:ext uri="{BB962C8B-B14F-4D97-AF65-F5344CB8AC3E}">
        <p14:creationId xmlns:p14="http://schemas.microsoft.com/office/powerpoint/2010/main" val="1422471859"/>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1" y="1275948"/>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2"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062802999"/>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6" y="1400707"/>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2" y="1400707"/>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2"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105146490"/>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5" y="1530852"/>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2"/>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6" y="1530851"/>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2"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5"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9"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060802084"/>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400"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344791900"/>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5"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5" y="1769535"/>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4" y="375449"/>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44233927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686326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8842634"/>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35229378"/>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868102033"/>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518595217"/>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3242403913"/>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46008514"/>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280871567"/>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681081172"/>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08942039"/>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97264346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715471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910583"/>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977732922"/>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97670402"/>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60269735"/>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3365564"/>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23556255"/>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3" y="1170224"/>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6" y="1523657"/>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713190647"/>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Computer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BE1F94D7-45ED-4D8E-BD7B-D0518DC0738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66263" y="660329"/>
            <a:ext cx="7012056" cy="4029066"/>
          </a:xfrm>
          <a:prstGeom prst="rect">
            <a:avLst/>
          </a:prstGeom>
        </p:spPr>
      </p:pic>
      <p:sp>
        <p:nvSpPr>
          <p:cNvPr id="11" name="Picture Placeholder 3">
            <a:extLst>
              <a:ext uri="{FF2B5EF4-FFF2-40B4-BE49-F238E27FC236}">
                <a16:creationId xmlns:a16="http://schemas.microsoft.com/office/drawing/2014/main" id="{AEFEDBEA-9830-4064-9D0D-F4B043732889}"/>
              </a:ext>
            </a:extLst>
          </p:cNvPr>
          <p:cNvSpPr>
            <a:spLocks noGrp="1"/>
          </p:cNvSpPr>
          <p:nvPr>
            <p:ph type="pic" sz="quarter" idx="13"/>
          </p:nvPr>
        </p:nvSpPr>
        <p:spPr>
          <a:xfrm>
            <a:off x="5606908" y="894650"/>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770779500"/>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06378932"/>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36542591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3511507409"/>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618273300"/>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3"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1"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2"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659836881"/>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4"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7"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40700252"/>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3"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3"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5"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5"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7"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9"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555732"/>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3"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3"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5"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5"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7"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4"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290505782"/>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B919AB0-3B6B-4819-A472-433A9E1ECCFD}"/>
              </a:ext>
            </a:extLst>
          </p:cNvPr>
          <p:cNvSpPr>
            <a:spLocks noGrp="1"/>
          </p:cNvSpPr>
          <p:nvPr>
            <p:ph idx="1"/>
          </p:nvPr>
        </p:nvSpPr>
        <p:spPr>
          <a:xfrm>
            <a:off x="196389" y="1491615"/>
            <a:ext cx="8318962" cy="3147588"/>
          </a:xfrm>
          <a:prstGeom prst="rect">
            <a:avLst/>
          </a:prstGeom>
        </p:spPr>
        <p:txBody>
          <a:bodyPr>
            <a:normAutofit/>
          </a:bodyPr>
          <a:lstStyle>
            <a:lvl1pPr marL="360027" marR="0" indent="-360027" algn="l" defTabSz="685739" rtl="0" eaLnBrk="1" fontAlgn="auto" latinLnBrk="0" hangingPunct="1">
              <a:lnSpc>
                <a:spcPct val="90000"/>
              </a:lnSpc>
              <a:spcBef>
                <a:spcPts val="750"/>
              </a:spcBef>
              <a:spcAft>
                <a:spcPts val="0"/>
              </a:spcAft>
              <a:buClr>
                <a:srgbClr val="C00000"/>
              </a:buClr>
              <a:buSzTx/>
              <a:buFontTx/>
              <a:buBlip>
                <a:blip r:embed="rId2"/>
              </a:buBlip>
              <a:tabLst/>
              <a:defRPr lang="en-US" sz="1600" dirty="0" smtClean="0">
                <a:latin typeface="Arial" panose="020B0604020202020204" pitchFamily="34" charset="0"/>
              </a:defRPr>
            </a:lvl1pPr>
            <a:lvl2pPr marL="671480" indent="-328597">
              <a:buClr>
                <a:srgbClr val="C00000"/>
              </a:buClr>
              <a:defRPr sz="1400">
                <a:latin typeface="Arial" panose="020B0604020202020204" pitchFamily="34" charset="0"/>
                <a:cs typeface="Arial" panose="020B0604020202020204" pitchFamily="34" charset="0"/>
              </a:defRPr>
            </a:lvl2pPr>
            <a:lvl3pPr marL="927214" indent="-241448">
              <a:buClr>
                <a:srgbClr val="C00000"/>
              </a:buClr>
              <a:defRPr sz="1200">
                <a:latin typeface="Arial" panose="020B0604020202020204" pitchFamily="34" charset="0"/>
                <a:cs typeface="Arial" panose="020B0604020202020204" pitchFamily="34" charset="0"/>
              </a:defRPr>
            </a:lvl3pPr>
            <a:lvl4pPr marL="1237236" indent="-208588">
              <a:buClr>
                <a:srgbClr val="C00000"/>
              </a:buClr>
              <a:defRPr sz="1200">
                <a:latin typeface="Arial" panose="020B0604020202020204" pitchFamily="34" charset="0"/>
                <a:cs typeface="Arial" panose="020B0604020202020204" pitchFamily="34" charset="0"/>
              </a:defRPr>
            </a:lvl4pPr>
            <a:lvl5pPr marL="1597263" indent="-225731">
              <a:buClr>
                <a:srgbClr val="C00000"/>
              </a:buClr>
              <a:defRPr sz="1200">
                <a:latin typeface="Arial" panose="020B0604020202020204" pitchFamily="34" charset="0"/>
                <a:cs typeface="Arial" panose="020B0604020202020204" pitchFamily="34" charset="0"/>
              </a:defRPr>
            </a:lvl5pPr>
          </a:lstStyle>
          <a:p>
            <a:pPr marL="311453" marR="0" lvl="0" indent="-311453" algn="l" defTabSz="685739" rtl="0" eaLnBrk="1" fontAlgn="auto" latinLnBrk="0" hangingPunct="1">
              <a:lnSpc>
                <a:spcPct val="90000"/>
              </a:lnSpc>
              <a:spcBef>
                <a:spcPts val="750"/>
              </a:spcBef>
              <a:spcAft>
                <a:spcPts val="0"/>
              </a:spcAft>
              <a:buClr>
                <a:srgbClr val="C00000"/>
              </a:buClr>
              <a:buSzTx/>
              <a:buFontTx/>
              <a:buBlip>
                <a:blip r:embed="rId2"/>
              </a:buBlip>
              <a:tabLst/>
              <a:defRPr/>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ound Same Side Corner Rectangle 7">
            <a:extLst>
              <a:ext uri="{FF2B5EF4-FFF2-40B4-BE49-F238E27FC236}">
                <a16:creationId xmlns:a16="http://schemas.microsoft.com/office/drawing/2014/main" id="{24C83E3A-447F-41B3-9DCF-383326461DFA}"/>
              </a:ext>
            </a:extLst>
          </p:cNvPr>
          <p:cNvSpPr/>
          <p:nvPr userDrawn="1"/>
        </p:nvSpPr>
        <p:spPr>
          <a:xfrm rot="5400000">
            <a:off x="3223516" y="-2930655"/>
            <a:ext cx="938786" cy="7403597"/>
          </a:xfrm>
          <a:custGeom>
            <a:avLst/>
            <a:gdLst>
              <a:gd name="connsiteX0" fmla="*/ 521312 w 1042624"/>
              <a:gd name="connsiteY0" fmla="*/ 0 h 6439763"/>
              <a:gd name="connsiteX1" fmla="*/ 521312 w 1042624"/>
              <a:gd name="connsiteY1" fmla="*/ 0 h 6439763"/>
              <a:gd name="connsiteX2" fmla="*/ 1042624 w 1042624"/>
              <a:gd name="connsiteY2" fmla="*/ 521312 h 6439763"/>
              <a:gd name="connsiteX3" fmla="*/ 1042624 w 1042624"/>
              <a:gd name="connsiteY3" fmla="*/ 6439763 h 6439763"/>
              <a:gd name="connsiteX4" fmla="*/ 1042624 w 1042624"/>
              <a:gd name="connsiteY4" fmla="*/ 6439763 h 6439763"/>
              <a:gd name="connsiteX5" fmla="*/ 0 w 1042624"/>
              <a:gd name="connsiteY5" fmla="*/ 6439763 h 6439763"/>
              <a:gd name="connsiteX6" fmla="*/ 0 w 1042624"/>
              <a:gd name="connsiteY6" fmla="*/ 6439763 h 6439763"/>
              <a:gd name="connsiteX7" fmla="*/ 0 w 1042624"/>
              <a:gd name="connsiteY7" fmla="*/ 521312 h 6439763"/>
              <a:gd name="connsiteX8" fmla="*/ 521312 w 1042624"/>
              <a:gd name="connsiteY8" fmla="*/ 0 h 6439763"/>
              <a:gd name="connsiteX0" fmla="*/ 521312 w 1042624"/>
              <a:gd name="connsiteY0" fmla="*/ 0 h 8354966"/>
              <a:gd name="connsiteX1" fmla="*/ 521312 w 1042624"/>
              <a:gd name="connsiteY1" fmla="*/ 0 h 8354966"/>
              <a:gd name="connsiteX2" fmla="*/ 1042624 w 1042624"/>
              <a:gd name="connsiteY2" fmla="*/ 521312 h 8354966"/>
              <a:gd name="connsiteX3" fmla="*/ 1042624 w 1042624"/>
              <a:gd name="connsiteY3" fmla="*/ 6439763 h 8354966"/>
              <a:gd name="connsiteX4" fmla="*/ 1042624 w 1042624"/>
              <a:gd name="connsiteY4" fmla="*/ 6439763 h 8354966"/>
              <a:gd name="connsiteX5" fmla="*/ 0 w 1042624"/>
              <a:gd name="connsiteY5" fmla="*/ 6439763 h 8354966"/>
              <a:gd name="connsiteX6" fmla="*/ 2 w 1042624"/>
              <a:gd name="connsiteY6" fmla="*/ 8354966 h 8354966"/>
              <a:gd name="connsiteX7" fmla="*/ 0 w 1042624"/>
              <a:gd name="connsiteY7" fmla="*/ 521312 h 8354966"/>
              <a:gd name="connsiteX8" fmla="*/ 521312 w 1042624"/>
              <a:gd name="connsiteY8" fmla="*/ 0 h 8354966"/>
              <a:gd name="connsiteX0" fmla="*/ 521312 w 1049824"/>
              <a:gd name="connsiteY0" fmla="*/ 0 h 8354966"/>
              <a:gd name="connsiteX1" fmla="*/ 521312 w 1049824"/>
              <a:gd name="connsiteY1" fmla="*/ 0 h 8354966"/>
              <a:gd name="connsiteX2" fmla="*/ 1042624 w 1049824"/>
              <a:gd name="connsiteY2" fmla="*/ 521312 h 8354966"/>
              <a:gd name="connsiteX3" fmla="*/ 1042624 w 1049824"/>
              <a:gd name="connsiteY3" fmla="*/ 6439763 h 8354966"/>
              <a:gd name="connsiteX4" fmla="*/ 1049824 w 1049824"/>
              <a:gd name="connsiteY4" fmla="*/ 8354963 h 8354966"/>
              <a:gd name="connsiteX5" fmla="*/ 0 w 1049824"/>
              <a:gd name="connsiteY5" fmla="*/ 6439763 h 8354966"/>
              <a:gd name="connsiteX6" fmla="*/ 2 w 1049824"/>
              <a:gd name="connsiteY6" fmla="*/ 8354966 h 8354966"/>
              <a:gd name="connsiteX7" fmla="*/ 0 w 1049824"/>
              <a:gd name="connsiteY7" fmla="*/ 521312 h 8354966"/>
              <a:gd name="connsiteX8" fmla="*/ 521312 w 1049824"/>
              <a:gd name="connsiteY8" fmla="*/ 0 h 8354966"/>
              <a:gd name="connsiteX0" fmla="*/ 521312 w 1049824"/>
              <a:gd name="connsiteY0" fmla="*/ 0 h 8354966"/>
              <a:gd name="connsiteX1" fmla="*/ 521312 w 1049824"/>
              <a:gd name="connsiteY1" fmla="*/ 0 h 8354966"/>
              <a:gd name="connsiteX2" fmla="*/ 1042624 w 1049824"/>
              <a:gd name="connsiteY2" fmla="*/ 521312 h 8354966"/>
              <a:gd name="connsiteX3" fmla="*/ 1042624 w 1049824"/>
              <a:gd name="connsiteY3" fmla="*/ 6439763 h 8354966"/>
              <a:gd name="connsiteX4" fmla="*/ 1049824 w 1049824"/>
              <a:gd name="connsiteY4" fmla="*/ 8354963 h 8354966"/>
              <a:gd name="connsiteX5" fmla="*/ 360000 w 1049824"/>
              <a:gd name="connsiteY5" fmla="*/ 7894163 h 8354966"/>
              <a:gd name="connsiteX6" fmla="*/ 2 w 1049824"/>
              <a:gd name="connsiteY6" fmla="*/ 8354966 h 8354966"/>
              <a:gd name="connsiteX7" fmla="*/ 0 w 1049824"/>
              <a:gd name="connsiteY7" fmla="*/ 521312 h 8354966"/>
              <a:gd name="connsiteX8" fmla="*/ 521312 w 1049824"/>
              <a:gd name="connsiteY8" fmla="*/ 0 h 8354966"/>
              <a:gd name="connsiteX0" fmla="*/ 521312 w 1049824"/>
              <a:gd name="connsiteY0" fmla="*/ 0 h 8520175"/>
              <a:gd name="connsiteX1" fmla="*/ 521312 w 1049824"/>
              <a:gd name="connsiteY1" fmla="*/ 0 h 8520175"/>
              <a:gd name="connsiteX2" fmla="*/ 1042624 w 1049824"/>
              <a:gd name="connsiteY2" fmla="*/ 521312 h 8520175"/>
              <a:gd name="connsiteX3" fmla="*/ 1042624 w 1049824"/>
              <a:gd name="connsiteY3" fmla="*/ 6439763 h 8520175"/>
              <a:gd name="connsiteX4" fmla="*/ 1049824 w 1049824"/>
              <a:gd name="connsiteY4" fmla="*/ 8354963 h 8520175"/>
              <a:gd name="connsiteX5" fmla="*/ 367200 w 1049824"/>
              <a:gd name="connsiteY5" fmla="*/ 8333363 h 8520175"/>
              <a:gd name="connsiteX6" fmla="*/ 2 w 1049824"/>
              <a:gd name="connsiteY6" fmla="*/ 8354966 h 8520175"/>
              <a:gd name="connsiteX7" fmla="*/ 0 w 1049824"/>
              <a:gd name="connsiteY7" fmla="*/ 521312 h 8520175"/>
              <a:gd name="connsiteX8" fmla="*/ 521312 w 1049824"/>
              <a:gd name="connsiteY8" fmla="*/ 0 h 8520175"/>
              <a:gd name="connsiteX0" fmla="*/ 521312 w 1049824"/>
              <a:gd name="connsiteY0" fmla="*/ 0 h 8392964"/>
              <a:gd name="connsiteX1" fmla="*/ 521312 w 1049824"/>
              <a:gd name="connsiteY1" fmla="*/ 0 h 8392964"/>
              <a:gd name="connsiteX2" fmla="*/ 1042624 w 1049824"/>
              <a:gd name="connsiteY2" fmla="*/ 521312 h 8392964"/>
              <a:gd name="connsiteX3" fmla="*/ 1042624 w 1049824"/>
              <a:gd name="connsiteY3" fmla="*/ 6439763 h 8392964"/>
              <a:gd name="connsiteX4" fmla="*/ 1049824 w 1049824"/>
              <a:gd name="connsiteY4" fmla="*/ 8354963 h 8392964"/>
              <a:gd name="connsiteX5" fmla="*/ 367200 w 1049824"/>
              <a:gd name="connsiteY5" fmla="*/ 8333363 h 8392964"/>
              <a:gd name="connsiteX6" fmla="*/ 2 w 1049824"/>
              <a:gd name="connsiteY6" fmla="*/ 8354966 h 8392964"/>
              <a:gd name="connsiteX7" fmla="*/ 0 w 1049824"/>
              <a:gd name="connsiteY7" fmla="*/ 521312 h 8392964"/>
              <a:gd name="connsiteX8" fmla="*/ 521312 w 1049824"/>
              <a:gd name="connsiteY8" fmla="*/ 0 h 8392964"/>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70967 w 1099479"/>
              <a:gd name="connsiteY0" fmla="*/ 0 h 8599705"/>
              <a:gd name="connsiteX1" fmla="*/ 570967 w 1099479"/>
              <a:gd name="connsiteY1" fmla="*/ 0 h 8599705"/>
              <a:gd name="connsiteX2" fmla="*/ 1092279 w 1099479"/>
              <a:gd name="connsiteY2" fmla="*/ 521312 h 8599705"/>
              <a:gd name="connsiteX3" fmla="*/ 1092279 w 1099479"/>
              <a:gd name="connsiteY3" fmla="*/ 6439763 h 8599705"/>
              <a:gd name="connsiteX4" fmla="*/ 1099479 w 1099479"/>
              <a:gd name="connsiteY4" fmla="*/ 8354963 h 8599705"/>
              <a:gd name="connsiteX5" fmla="*/ 416855 w 1099479"/>
              <a:gd name="connsiteY5" fmla="*/ 8333363 h 8599705"/>
              <a:gd name="connsiteX6" fmla="*/ 49657 w 1099479"/>
              <a:gd name="connsiteY6" fmla="*/ 8590940 h 8599705"/>
              <a:gd name="connsiteX7" fmla="*/ 49655 w 1099479"/>
              <a:gd name="connsiteY7" fmla="*/ 521312 h 8599705"/>
              <a:gd name="connsiteX8" fmla="*/ 570967 w 1099479"/>
              <a:gd name="connsiteY8" fmla="*/ 0 h 8599705"/>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21312 w 1049824"/>
              <a:gd name="connsiteY0" fmla="*/ 0 h 8390915"/>
              <a:gd name="connsiteX1" fmla="*/ 521312 w 1049824"/>
              <a:gd name="connsiteY1" fmla="*/ 0 h 8390915"/>
              <a:gd name="connsiteX2" fmla="*/ 1042624 w 1049824"/>
              <a:gd name="connsiteY2" fmla="*/ 521312 h 8390915"/>
              <a:gd name="connsiteX3" fmla="*/ 1042624 w 1049824"/>
              <a:gd name="connsiteY3" fmla="*/ 6439763 h 8390915"/>
              <a:gd name="connsiteX4" fmla="*/ 1049824 w 1049824"/>
              <a:gd name="connsiteY4" fmla="*/ 8354963 h 8390915"/>
              <a:gd name="connsiteX5" fmla="*/ 367200 w 1049824"/>
              <a:gd name="connsiteY5" fmla="*/ 8333363 h 8390915"/>
              <a:gd name="connsiteX6" fmla="*/ 2 w 1049824"/>
              <a:gd name="connsiteY6" fmla="*/ 8390915 h 8390915"/>
              <a:gd name="connsiteX7" fmla="*/ 0 w 1049824"/>
              <a:gd name="connsiteY7" fmla="*/ 521312 h 8390915"/>
              <a:gd name="connsiteX8" fmla="*/ 521312 w 1049824"/>
              <a:gd name="connsiteY8" fmla="*/ 0 h 8390915"/>
              <a:gd name="connsiteX0" fmla="*/ 521312 w 1049824"/>
              <a:gd name="connsiteY0" fmla="*/ 0 h 8354963"/>
              <a:gd name="connsiteX1" fmla="*/ 521312 w 1049824"/>
              <a:gd name="connsiteY1" fmla="*/ 0 h 8354963"/>
              <a:gd name="connsiteX2" fmla="*/ 1042624 w 1049824"/>
              <a:gd name="connsiteY2" fmla="*/ 521312 h 8354963"/>
              <a:gd name="connsiteX3" fmla="*/ 1042624 w 1049824"/>
              <a:gd name="connsiteY3" fmla="*/ 6439763 h 8354963"/>
              <a:gd name="connsiteX4" fmla="*/ 1049824 w 1049824"/>
              <a:gd name="connsiteY4" fmla="*/ 8354963 h 8354963"/>
              <a:gd name="connsiteX5" fmla="*/ 367200 w 1049824"/>
              <a:gd name="connsiteY5" fmla="*/ 8333363 h 8354963"/>
              <a:gd name="connsiteX6" fmla="*/ 2 w 1049824"/>
              <a:gd name="connsiteY6" fmla="*/ 8224230 h 8354963"/>
              <a:gd name="connsiteX7" fmla="*/ 0 w 1049824"/>
              <a:gd name="connsiteY7" fmla="*/ 521312 h 8354963"/>
              <a:gd name="connsiteX8" fmla="*/ 521312 w 1049824"/>
              <a:gd name="connsiteY8" fmla="*/ 0 h 8354963"/>
              <a:gd name="connsiteX0" fmla="*/ 521312 w 1047444"/>
              <a:gd name="connsiteY0" fmla="*/ 0 h 8336489"/>
              <a:gd name="connsiteX1" fmla="*/ 521312 w 1047444"/>
              <a:gd name="connsiteY1" fmla="*/ 0 h 8336489"/>
              <a:gd name="connsiteX2" fmla="*/ 1042624 w 1047444"/>
              <a:gd name="connsiteY2" fmla="*/ 521312 h 8336489"/>
              <a:gd name="connsiteX3" fmla="*/ 1042624 w 1047444"/>
              <a:gd name="connsiteY3" fmla="*/ 6439763 h 8336489"/>
              <a:gd name="connsiteX4" fmla="*/ 1047444 w 1047444"/>
              <a:gd name="connsiteY4" fmla="*/ 8243047 h 8336489"/>
              <a:gd name="connsiteX5" fmla="*/ 367200 w 1047444"/>
              <a:gd name="connsiteY5" fmla="*/ 8333363 h 8336489"/>
              <a:gd name="connsiteX6" fmla="*/ 2 w 1047444"/>
              <a:gd name="connsiteY6" fmla="*/ 8224230 h 8336489"/>
              <a:gd name="connsiteX7" fmla="*/ 0 w 1047444"/>
              <a:gd name="connsiteY7" fmla="*/ 521312 h 8336489"/>
              <a:gd name="connsiteX8" fmla="*/ 521312 w 1047444"/>
              <a:gd name="connsiteY8" fmla="*/ 0 h 8336489"/>
              <a:gd name="connsiteX0" fmla="*/ 521312 w 1045065"/>
              <a:gd name="connsiteY0" fmla="*/ 0 h 8336489"/>
              <a:gd name="connsiteX1" fmla="*/ 521312 w 1045065"/>
              <a:gd name="connsiteY1" fmla="*/ 0 h 8336489"/>
              <a:gd name="connsiteX2" fmla="*/ 1042624 w 1045065"/>
              <a:gd name="connsiteY2" fmla="*/ 521312 h 8336489"/>
              <a:gd name="connsiteX3" fmla="*/ 1042624 w 1045065"/>
              <a:gd name="connsiteY3" fmla="*/ 6439763 h 8336489"/>
              <a:gd name="connsiteX4" fmla="*/ 1045065 w 1045065"/>
              <a:gd name="connsiteY4" fmla="*/ 8243050 h 8336489"/>
              <a:gd name="connsiteX5" fmla="*/ 367200 w 1045065"/>
              <a:gd name="connsiteY5" fmla="*/ 8333363 h 8336489"/>
              <a:gd name="connsiteX6" fmla="*/ 2 w 1045065"/>
              <a:gd name="connsiteY6" fmla="*/ 8224230 h 8336489"/>
              <a:gd name="connsiteX7" fmla="*/ 0 w 1045065"/>
              <a:gd name="connsiteY7" fmla="*/ 521312 h 8336489"/>
              <a:gd name="connsiteX8" fmla="*/ 521312 w 1045065"/>
              <a:gd name="connsiteY8" fmla="*/ 0 h 8336489"/>
              <a:gd name="connsiteX0" fmla="*/ 521312 w 1042920"/>
              <a:gd name="connsiteY0" fmla="*/ 0 h 8336489"/>
              <a:gd name="connsiteX1" fmla="*/ 521312 w 1042920"/>
              <a:gd name="connsiteY1" fmla="*/ 0 h 8336489"/>
              <a:gd name="connsiteX2" fmla="*/ 1042624 w 1042920"/>
              <a:gd name="connsiteY2" fmla="*/ 521312 h 8336489"/>
              <a:gd name="connsiteX3" fmla="*/ 1042624 w 1042920"/>
              <a:gd name="connsiteY3" fmla="*/ 6439763 h 8336489"/>
              <a:gd name="connsiteX4" fmla="*/ 1040303 w 1042920"/>
              <a:gd name="connsiteY4" fmla="*/ 8243050 h 8336489"/>
              <a:gd name="connsiteX5" fmla="*/ 367200 w 1042920"/>
              <a:gd name="connsiteY5" fmla="*/ 8333363 h 8336489"/>
              <a:gd name="connsiteX6" fmla="*/ 2 w 1042920"/>
              <a:gd name="connsiteY6" fmla="*/ 8224230 h 8336489"/>
              <a:gd name="connsiteX7" fmla="*/ 0 w 1042920"/>
              <a:gd name="connsiteY7" fmla="*/ 521312 h 8336489"/>
              <a:gd name="connsiteX8" fmla="*/ 521312 w 1042920"/>
              <a:gd name="connsiteY8" fmla="*/ 0 h 8336489"/>
              <a:gd name="connsiteX0" fmla="*/ 521312 w 1043095"/>
              <a:gd name="connsiteY0" fmla="*/ 0 h 8336489"/>
              <a:gd name="connsiteX1" fmla="*/ 521312 w 1043095"/>
              <a:gd name="connsiteY1" fmla="*/ 0 h 8336489"/>
              <a:gd name="connsiteX2" fmla="*/ 1042624 w 1043095"/>
              <a:gd name="connsiteY2" fmla="*/ 521312 h 8336489"/>
              <a:gd name="connsiteX3" fmla="*/ 1042624 w 1043095"/>
              <a:gd name="connsiteY3" fmla="*/ 6439763 h 8336489"/>
              <a:gd name="connsiteX4" fmla="*/ 1042686 w 1043095"/>
              <a:gd name="connsiteY4" fmla="*/ 8245434 h 8336489"/>
              <a:gd name="connsiteX5" fmla="*/ 367200 w 1043095"/>
              <a:gd name="connsiteY5" fmla="*/ 8333363 h 8336489"/>
              <a:gd name="connsiteX6" fmla="*/ 2 w 1043095"/>
              <a:gd name="connsiteY6" fmla="*/ 8224230 h 8336489"/>
              <a:gd name="connsiteX7" fmla="*/ 0 w 1043095"/>
              <a:gd name="connsiteY7" fmla="*/ 521312 h 8336489"/>
              <a:gd name="connsiteX8" fmla="*/ 521312 w 1043095"/>
              <a:gd name="connsiteY8" fmla="*/ 0 h 8336489"/>
              <a:gd name="connsiteX0" fmla="*/ 521312 w 1043095"/>
              <a:gd name="connsiteY0" fmla="*/ 0 h 8278981"/>
              <a:gd name="connsiteX1" fmla="*/ 521312 w 1043095"/>
              <a:gd name="connsiteY1" fmla="*/ 0 h 8278981"/>
              <a:gd name="connsiteX2" fmla="*/ 1042624 w 1043095"/>
              <a:gd name="connsiteY2" fmla="*/ 521312 h 8278981"/>
              <a:gd name="connsiteX3" fmla="*/ 1042624 w 1043095"/>
              <a:gd name="connsiteY3" fmla="*/ 6439763 h 8278981"/>
              <a:gd name="connsiteX4" fmla="*/ 1042686 w 1043095"/>
              <a:gd name="connsiteY4" fmla="*/ 8245434 h 8278981"/>
              <a:gd name="connsiteX5" fmla="*/ 374344 w 1043095"/>
              <a:gd name="connsiteY5" fmla="*/ 8273832 h 8278981"/>
              <a:gd name="connsiteX6" fmla="*/ 2 w 1043095"/>
              <a:gd name="connsiteY6" fmla="*/ 8224230 h 8278981"/>
              <a:gd name="connsiteX7" fmla="*/ 0 w 1043095"/>
              <a:gd name="connsiteY7" fmla="*/ 521312 h 8278981"/>
              <a:gd name="connsiteX8" fmla="*/ 521312 w 1043095"/>
              <a:gd name="connsiteY8" fmla="*/ 0 h 8278981"/>
              <a:gd name="connsiteX0" fmla="*/ 521312 w 1043095"/>
              <a:gd name="connsiteY0" fmla="*/ 0 h 8273832"/>
              <a:gd name="connsiteX1" fmla="*/ 521312 w 1043095"/>
              <a:gd name="connsiteY1" fmla="*/ 0 h 8273832"/>
              <a:gd name="connsiteX2" fmla="*/ 1042624 w 1043095"/>
              <a:gd name="connsiteY2" fmla="*/ 521312 h 8273832"/>
              <a:gd name="connsiteX3" fmla="*/ 1042624 w 1043095"/>
              <a:gd name="connsiteY3" fmla="*/ 6439763 h 8273832"/>
              <a:gd name="connsiteX4" fmla="*/ 1042686 w 1043095"/>
              <a:gd name="connsiteY4" fmla="*/ 8245434 h 8273832"/>
              <a:gd name="connsiteX5" fmla="*/ 374344 w 1043095"/>
              <a:gd name="connsiteY5" fmla="*/ 8273832 h 8273832"/>
              <a:gd name="connsiteX6" fmla="*/ 2 w 1043095"/>
              <a:gd name="connsiteY6" fmla="*/ 8224230 h 8273832"/>
              <a:gd name="connsiteX7" fmla="*/ 0 w 1043095"/>
              <a:gd name="connsiteY7" fmla="*/ 521312 h 8273832"/>
              <a:gd name="connsiteX8" fmla="*/ 521312 w 1043095"/>
              <a:gd name="connsiteY8" fmla="*/ 0 h 8273832"/>
              <a:gd name="connsiteX0" fmla="*/ 521312 w 1043095"/>
              <a:gd name="connsiteY0" fmla="*/ 0 h 8245434"/>
              <a:gd name="connsiteX1" fmla="*/ 521312 w 1043095"/>
              <a:gd name="connsiteY1" fmla="*/ 0 h 8245434"/>
              <a:gd name="connsiteX2" fmla="*/ 1042624 w 1043095"/>
              <a:gd name="connsiteY2" fmla="*/ 521312 h 8245434"/>
              <a:gd name="connsiteX3" fmla="*/ 1042624 w 1043095"/>
              <a:gd name="connsiteY3" fmla="*/ 6439763 h 8245434"/>
              <a:gd name="connsiteX4" fmla="*/ 1042686 w 1043095"/>
              <a:gd name="connsiteY4" fmla="*/ 8245434 h 8245434"/>
              <a:gd name="connsiteX5" fmla="*/ 379106 w 1043095"/>
              <a:gd name="connsiteY5" fmla="*/ 8233354 h 8245434"/>
              <a:gd name="connsiteX6" fmla="*/ 2 w 1043095"/>
              <a:gd name="connsiteY6" fmla="*/ 8224230 h 8245434"/>
              <a:gd name="connsiteX7" fmla="*/ 0 w 1043095"/>
              <a:gd name="connsiteY7" fmla="*/ 521312 h 8245434"/>
              <a:gd name="connsiteX8" fmla="*/ 521312 w 1043095"/>
              <a:gd name="connsiteY8" fmla="*/ 0 h 8245434"/>
              <a:gd name="connsiteX0" fmla="*/ 521312 w 1043095"/>
              <a:gd name="connsiteY0" fmla="*/ 0 h 8233354"/>
              <a:gd name="connsiteX1" fmla="*/ 521312 w 1043095"/>
              <a:gd name="connsiteY1" fmla="*/ 0 h 8233354"/>
              <a:gd name="connsiteX2" fmla="*/ 1042624 w 1043095"/>
              <a:gd name="connsiteY2" fmla="*/ 521312 h 8233354"/>
              <a:gd name="connsiteX3" fmla="*/ 1042624 w 1043095"/>
              <a:gd name="connsiteY3" fmla="*/ 6439763 h 8233354"/>
              <a:gd name="connsiteX4" fmla="*/ 1042688 w 1043095"/>
              <a:gd name="connsiteY4" fmla="*/ 8224006 h 8233354"/>
              <a:gd name="connsiteX5" fmla="*/ 379106 w 1043095"/>
              <a:gd name="connsiteY5" fmla="*/ 8233354 h 8233354"/>
              <a:gd name="connsiteX6" fmla="*/ 2 w 1043095"/>
              <a:gd name="connsiteY6" fmla="*/ 8224230 h 8233354"/>
              <a:gd name="connsiteX7" fmla="*/ 0 w 1043095"/>
              <a:gd name="connsiteY7" fmla="*/ 521312 h 8233354"/>
              <a:gd name="connsiteX8" fmla="*/ 521312 w 1043095"/>
              <a:gd name="connsiteY8" fmla="*/ 0 h 8233354"/>
              <a:gd name="connsiteX0" fmla="*/ 521312 w 1043095"/>
              <a:gd name="connsiteY0" fmla="*/ 0 h 8224230"/>
              <a:gd name="connsiteX1" fmla="*/ 521312 w 1043095"/>
              <a:gd name="connsiteY1" fmla="*/ 0 h 8224230"/>
              <a:gd name="connsiteX2" fmla="*/ 1042624 w 1043095"/>
              <a:gd name="connsiteY2" fmla="*/ 521312 h 8224230"/>
              <a:gd name="connsiteX3" fmla="*/ 1042624 w 1043095"/>
              <a:gd name="connsiteY3" fmla="*/ 6439763 h 8224230"/>
              <a:gd name="connsiteX4" fmla="*/ 1042688 w 1043095"/>
              <a:gd name="connsiteY4" fmla="*/ 8224006 h 8224230"/>
              <a:gd name="connsiteX5" fmla="*/ 379106 w 1043095"/>
              <a:gd name="connsiteY5" fmla="*/ 8216689 h 8224230"/>
              <a:gd name="connsiteX6" fmla="*/ 2 w 1043095"/>
              <a:gd name="connsiteY6" fmla="*/ 8224230 h 8224230"/>
              <a:gd name="connsiteX7" fmla="*/ 0 w 1043095"/>
              <a:gd name="connsiteY7" fmla="*/ 521312 h 8224230"/>
              <a:gd name="connsiteX8" fmla="*/ 521312 w 1043095"/>
              <a:gd name="connsiteY8" fmla="*/ 0 h 8224230"/>
              <a:gd name="connsiteX0" fmla="*/ 521312 w 1043095"/>
              <a:gd name="connsiteY0" fmla="*/ 0 h 8226218"/>
              <a:gd name="connsiteX1" fmla="*/ 521312 w 1043095"/>
              <a:gd name="connsiteY1" fmla="*/ 0 h 8226218"/>
              <a:gd name="connsiteX2" fmla="*/ 1042624 w 1043095"/>
              <a:gd name="connsiteY2" fmla="*/ 521312 h 8226218"/>
              <a:gd name="connsiteX3" fmla="*/ 1042624 w 1043095"/>
              <a:gd name="connsiteY3" fmla="*/ 6439763 h 8226218"/>
              <a:gd name="connsiteX4" fmla="*/ 1042688 w 1043095"/>
              <a:gd name="connsiteY4" fmla="*/ 8224006 h 8226218"/>
              <a:gd name="connsiteX5" fmla="*/ 383869 w 1043095"/>
              <a:gd name="connsiteY5" fmla="*/ 8226218 h 8226218"/>
              <a:gd name="connsiteX6" fmla="*/ 2 w 1043095"/>
              <a:gd name="connsiteY6" fmla="*/ 8224230 h 8226218"/>
              <a:gd name="connsiteX7" fmla="*/ 0 w 1043095"/>
              <a:gd name="connsiteY7" fmla="*/ 521312 h 8226218"/>
              <a:gd name="connsiteX8" fmla="*/ 521312 w 1043095"/>
              <a:gd name="connsiteY8" fmla="*/ 0 h 8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5" h="8226218">
                <a:moveTo>
                  <a:pt x="521312" y="0"/>
                </a:moveTo>
                <a:lnTo>
                  <a:pt x="521312" y="0"/>
                </a:lnTo>
                <a:cubicBezTo>
                  <a:pt x="809225" y="0"/>
                  <a:pt x="1042624" y="233399"/>
                  <a:pt x="1042624" y="521312"/>
                </a:cubicBezTo>
                <a:lnTo>
                  <a:pt x="1042624" y="6439763"/>
                </a:lnTo>
                <a:cubicBezTo>
                  <a:pt x="1044231" y="7040858"/>
                  <a:pt x="1041081" y="7622911"/>
                  <a:pt x="1042688" y="8224006"/>
                </a:cubicBezTo>
                <a:lnTo>
                  <a:pt x="383869" y="8226218"/>
                </a:lnTo>
                <a:cubicBezTo>
                  <a:pt x="382027" y="8222760"/>
                  <a:pt x="157163" y="8224005"/>
                  <a:pt x="2" y="8224230"/>
                </a:cubicBezTo>
                <a:cubicBezTo>
                  <a:pt x="2" y="6251413"/>
                  <a:pt x="0" y="2494129"/>
                  <a:pt x="0" y="521312"/>
                </a:cubicBezTo>
                <a:cubicBezTo>
                  <a:pt x="0" y="233399"/>
                  <a:pt x="233399" y="0"/>
                  <a:pt x="5213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97477" tIns="98739" rIns="197477" bIns="98739" rtlCol="0" anchor="ctr"/>
          <a:lstStyle/>
          <a:p>
            <a:pPr algn="ctr"/>
            <a:endParaRPr lang="bg-BG" sz="162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3DA5AE0-1E2B-4DDC-9351-BA22F1211B12}"/>
              </a:ext>
            </a:extLst>
          </p:cNvPr>
          <p:cNvSpPr>
            <a:spLocks noGrp="1"/>
          </p:cNvSpPr>
          <p:nvPr>
            <p:ph type="title"/>
          </p:nvPr>
        </p:nvSpPr>
        <p:spPr>
          <a:xfrm>
            <a:off x="196389" y="273844"/>
            <a:ext cx="7198318" cy="994172"/>
          </a:xfrm>
          <a:prstGeom prst="rect">
            <a:avLst/>
          </a:prstGeom>
        </p:spPr>
        <p:txBody>
          <a:bodyPr anchor="ctr" anchorCtr="0">
            <a:normAutofit/>
          </a:bodyPr>
          <a:lstStyle>
            <a:lvl1pPr>
              <a:defRPr sz="288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Footer Placeholder 5">
            <a:extLst>
              <a:ext uri="{FF2B5EF4-FFF2-40B4-BE49-F238E27FC236}">
                <a16:creationId xmlns:a16="http://schemas.microsoft.com/office/drawing/2014/main" id="{85BA2DEC-EEBA-6348-B03C-EC19A08DD920}"/>
              </a:ext>
            </a:extLst>
          </p:cNvPr>
          <p:cNvSpPr>
            <a:spLocks noGrp="1"/>
          </p:cNvSpPr>
          <p:nvPr>
            <p:ph type="ftr" sz="quarter" idx="11"/>
          </p:nvPr>
        </p:nvSpPr>
        <p:spPr>
          <a:xfrm>
            <a:off x="188464" y="4767264"/>
            <a:ext cx="3086100" cy="273844"/>
          </a:xfrm>
          <a:prstGeom prst="rect">
            <a:avLst/>
          </a:prstGeom>
        </p:spPr>
        <p:txBody>
          <a:bodyPr/>
          <a:lstStyle/>
          <a:p>
            <a:r>
              <a:rPr lang="en-US"/>
              <a:t>@2020 Vensure Employer Services</a:t>
            </a:r>
          </a:p>
        </p:txBody>
      </p:sp>
    </p:spTree>
    <p:extLst>
      <p:ext uri="{BB962C8B-B14F-4D97-AF65-F5344CB8AC3E}">
        <p14:creationId xmlns:p14="http://schemas.microsoft.com/office/powerpoint/2010/main" val="3368949783"/>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Full Image Only">
    <p:spTree>
      <p:nvGrpSpPr>
        <p:cNvPr id="1" name=""/>
        <p:cNvGrpSpPr/>
        <p:nvPr/>
      </p:nvGrpSpPr>
      <p:grpSpPr>
        <a:xfrm>
          <a:off x="0" y="0"/>
          <a:ext cx="0" cy="0"/>
          <a:chOff x="0" y="0"/>
          <a:chExt cx="0" cy="0"/>
        </a:xfrm>
      </p:grpSpPr>
      <p:pic>
        <p:nvPicPr>
          <p:cNvPr id="4" name="Picture Placeholder 20">
            <a:extLst>
              <a:ext uri="{FF2B5EF4-FFF2-40B4-BE49-F238E27FC236}">
                <a16:creationId xmlns:a16="http://schemas.microsoft.com/office/drawing/2014/main" id="{E172CDF5-9772-4D28-A316-95F2D01CC341}"/>
              </a:ext>
            </a:extLst>
          </p:cNvPr>
          <p:cNvPicPr>
            <a:picLocks noChangeAspect="1"/>
          </p:cNvPicPr>
          <p:nvPr userDrawn="1"/>
        </p:nvPicPr>
        <p:blipFill>
          <a:blip r:embed="rId3" cstate="screen">
            <a:grayscl/>
            <a:extLst>
              <a:ext uri="{28A0092B-C50C-407E-A947-70E740481C1C}">
                <a14:useLocalDpi xmlns:a14="http://schemas.microsoft.com/office/drawing/2010/main"/>
              </a:ext>
            </a:extLst>
          </a:blip>
          <a:srcRect/>
          <a:stretch/>
        </p:blipFill>
        <p:spPr>
          <a:xfrm flipH="1">
            <a:off x="1" y="1"/>
            <a:ext cx="9143999" cy="5143500"/>
          </a:xfrm>
          <a:prstGeom prst="rect">
            <a:avLst/>
          </a:prstGeom>
        </p:spPr>
      </p:pic>
      <p:sp>
        <p:nvSpPr>
          <p:cNvPr id="3" name="Rectangle 2">
            <a:extLst>
              <a:ext uri="{FF2B5EF4-FFF2-40B4-BE49-F238E27FC236}">
                <a16:creationId xmlns:a16="http://schemas.microsoft.com/office/drawing/2014/main" id="{2EC5FD0F-78CC-4FEA-AC55-5A7DE5CE0D9C}"/>
              </a:ext>
            </a:extLst>
          </p:cNvPr>
          <p:cNvSpPr/>
          <p:nvPr userDrawn="1"/>
        </p:nvSpPr>
        <p:spPr>
          <a:xfrm>
            <a:off x="0" y="-1"/>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Tree>
    <p:custDataLst>
      <p:tags r:id="rId1"/>
    </p:custDataLst>
    <p:extLst>
      <p:ext uri="{BB962C8B-B14F-4D97-AF65-F5344CB8AC3E}">
        <p14:creationId xmlns:p14="http://schemas.microsoft.com/office/powerpoint/2010/main" val="156728887"/>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Content Sidebar">
  <p:cSld name="Title and Content Sidebar">
    <p:spTree>
      <p:nvGrpSpPr>
        <p:cNvPr id="1" name="Shape 119"/>
        <p:cNvGrpSpPr/>
        <p:nvPr/>
      </p:nvGrpSpPr>
      <p:grpSpPr>
        <a:xfrm>
          <a:off x="0" y="0"/>
          <a:ext cx="0" cy="0"/>
          <a:chOff x="0" y="0"/>
          <a:chExt cx="0" cy="0"/>
        </a:xfrm>
      </p:grpSpPr>
      <p:sp>
        <p:nvSpPr>
          <p:cNvPr id="120" name="Google Shape;120;g1544a17da93_1_21"/>
          <p:cNvSpPr txBox="1">
            <a:spLocks noGrp="1"/>
          </p:cNvSpPr>
          <p:nvPr>
            <p:ph type="title"/>
          </p:nvPr>
        </p:nvSpPr>
        <p:spPr>
          <a:xfrm>
            <a:off x="628651" y="261784"/>
            <a:ext cx="8145117" cy="7236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g1544a17da93_1_21"/>
          <p:cNvSpPr txBox="1">
            <a:spLocks noGrp="1"/>
          </p:cNvSpPr>
          <p:nvPr>
            <p:ph type="body" idx="1"/>
          </p:nvPr>
        </p:nvSpPr>
        <p:spPr>
          <a:xfrm>
            <a:off x="628650" y="1150798"/>
            <a:ext cx="8145118" cy="3323547"/>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SzPts val="1800"/>
              <a:buChar char="•"/>
              <a:defRPr/>
            </a:lvl1pPr>
            <a:lvl2pPr marL="685783" lvl="1" indent="-257168" algn="l">
              <a:lnSpc>
                <a:spcPct val="90000"/>
              </a:lnSpc>
              <a:spcBef>
                <a:spcPts val="375"/>
              </a:spcBef>
              <a:spcAft>
                <a:spcPts val="0"/>
              </a:spcAft>
              <a:buSzPts val="1800"/>
              <a:buChar char="•"/>
              <a:defRPr/>
            </a:lvl2pPr>
            <a:lvl3pPr marL="1028675" lvl="2" indent="-257168" algn="l">
              <a:lnSpc>
                <a:spcPct val="90000"/>
              </a:lnSpc>
              <a:spcBef>
                <a:spcPts val="375"/>
              </a:spcBef>
              <a:spcAft>
                <a:spcPts val="0"/>
              </a:spcAft>
              <a:buSzPts val="18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283567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1" name="Google Shape;51;p9"/>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52" name="Google Shape;52;p9"/>
          <p:cNvSpPr txBox="1">
            <a:spLocks noGrp="1"/>
          </p:cNvSpPr>
          <p:nvPr>
            <p:ph type="body" idx="1"/>
          </p:nvPr>
        </p:nvSpPr>
        <p:spPr>
          <a:xfrm>
            <a:off x="841000" y="2515375"/>
            <a:ext cx="1988700" cy="2410500"/>
          </a:xfrm>
          <a:prstGeom prst="rect">
            <a:avLst/>
          </a:prstGeom>
        </p:spPr>
        <p:txBody>
          <a:bodyPr spcFirstLastPara="1" wrap="square" lIns="91425" tIns="91425" rIns="91425" bIns="91425" anchor="t" anchorCtr="0"/>
          <a:lstStyle>
            <a:lvl1pPr marL="457178" lvl="0" indent="-317484" rtl="0">
              <a:spcBef>
                <a:spcPts val="600"/>
              </a:spcBef>
              <a:spcAft>
                <a:spcPts val="0"/>
              </a:spcAft>
              <a:buSzPts val="1400"/>
              <a:buChar char="▸"/>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53" name="Google Shape;53;p9"/>
          <p:cNvSpPr txBox="1">
            <a:spLocks noGrp="1"/>
          </p:cNvSpPr>
          <p:nvPr>
            <p:ph type="body" idx="2"/>
          </p:nvPr>
        </p:nvSpPr>
        <p:spPr>
          <a:xfrm>
            <a:off x="2931575" y="2515375"/>
            <a:ext cx="1988700" cy="2410500"/>
          </a:xfrm>
          <a:prstGeom prst="rect">
            <a:avLst/>
          </a:prstGeom>
        </p:spPr>
        <p:txBody>
          <a:bodyPr spcFirstLastPara="1" wrap="square" lIns="91425" tIns="91425" rIns="91425" bIns="91425" anchor="t" anchorCtr="0"/>
          <a:lstStyle>
            <a:lvl1pPr marL="457178" lvl="0" indent="-317484" rtl="0">
              <a:spcBef>
                <a:spcPts val="600"/>
              </a:spcBef>
              <a:spcAft>
                <a:spcPts val="0"/>
              </a:spcAft>
              <a:buSzPts val="1400"/>
              <a:buChar char="▸"/>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54" name="Google Shape;54;p9"/>
          <p:cNvSpPr txBox="1">
            <a:spLocks noGrp="1"/>
          </p:cNvSpPr>
          <p:nvPr>
            <p:ph type="body" idx="3"/>
          </p:nvPr>
        </p:nvSpPr>
        <p:spPr>
          <a:xfrm>
            <a:off x="5022150" y="2515375"/>
            <a:ext cx="1988700" cy="2410500"/>
          </a:xfrm>
          <a:prstGeom prst="rect">
            <a:avLst/>
          </a:prstGeom>
        </p:spPr>
        <p:txBody>
          <a:bodyPr spcFirstLastPara="1" wrap="square" lIns="91425" tIns="91425" rIns="91425" bIns="91425" anchor="t" anchorCtr="0"/>
          <a:lstStyle>
            <a:lvl1pPr marL="457178" lvl="0" indent="-317484" rtl="0">
              <a:spcBef>
                <a:spcPts val="600"/>
              </a:spcBef>
              <a:spcAft>
                <a:spcPts val="0"/>
              </a:spcAft>
              <a:buSzPts val="1400"/>
              <a:buChar char="▸"/>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939254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160038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725000458"/>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574605001"/>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707495"/>
      </p:ext>
    </p:extLst>
  </p:cSld>
  <p:clrMapOvr>
    <a:masterClrMapping/>
  </p:clrMapOvr>
  <p:transitio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919533303"/>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Full Image Only">
    <p:spTree>
      <p:nvGrpSpPr>
        <p:cNvPr id="1" name=""/>
        <p:cNvGrpSpPr/>
        <p:nvPr/>
      </p:nvGrpSpPr>
      <p:grpSpPr>
        <a:xfrm>
          <a:off x="0" y="0"/>
          <a:ext cx="0" cy="0"/>
          <a:chOff x="0" y="0"/>
          <a:chExt cx="0" cy="0"/>
        </a:xfrm>
      </p:grpSpPr>
      <p:pic>
        <p:nvPicPr>
          <p:cNvPr id="4" name="Picture Placeholder 20">
            <a:extLst>
              <a:ext uri="{FF2B5EF4-FFF2-40B4-BE49-F238E27FC236}">
                <a16:creationId xmlns:a16="http://schemas.microsoft.com/office/drawing/2014/main" id="{E172CDF5-9772-4D28-A316-95F2D01CC341}"/>
              </a:ext>
            </a:extLst>
          </p:cNvPr>
          <p:cNvPicPr>
            <a:picLocks noChangeAspect="1"/>
          </p:cNvPicPr>
          <p:nvPr userDrawn="1"/>
        </p:nvPicPr>
        <p:blipFill>
          <a:blip r:embed="rId3" cstate="screen">
            <a:grayscl/>
            <a:extLst>
              <a:ext uri="{28A0092B-C50C-407E-A947-70E740481C1C}">
                <a14:useLocalDpi xmlns:a14="http://schemas.microsoft.com/office/drawing/2010/main"/>
              </a:ext>
            </a:extLst>
          </a:blip>
          <a:srcRect/>
          <a:stretch/>
        </p:blipFill>
        <p:spPr>
          <a:xfrm flipH="1">
            <a:off x="0" y="1"/>
            <a:ext cx="9143999" cy="5143500"/>
          </a:xfrm>
          <a:prstGeom prst="rect">
            <a:avLst/>
          </a:prstGeom>
        </p:spPr>
      </p:pic>
      <p:sp>
        <p:nvSpPr>
          <p:cNvPr id="3" name="Rectangle 2">
            <a:extLst>
              <a:ext uri="{FF2B5EF4-FFF2-40B4-BE49-F238E27FC236}">
                <a16:creationId xmlns:a16="http://schemas.microsoft.com/office/drawing/2014/main" id="{2EC5FD0F-78CC-4FEA-AC55-5A7DE5CE0D9C}"/>
              </a:ext>
            </a:extLst>
          </p:cNvPr>
          <p:cNvSpPr/>
          <p:nvPr userDrawn="1"/>
        </p:nvSpPr>
        <p:spPr>
          <a:xfrm>
            <a:off x="0" y="-1"/>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4159398532"/>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Full Image Only">
    <p:spTree>
      <p:nvGrpSpPr>
        <p:cNvPr id="1" name=""/>
        <p:cNvGrpSpPr/>
        <p:nvPr/>
      </p:nvGrpSpPr>
      <p:grpSpPr>
        <a:xfrm>
          <a:off x="0" y="0"/>
          <a:ext cx="0" cy="0"/>
          <a:chOff x="0" y="0"/>
          <a:chExt cx="0" cy="0"/>
        </a:xfrm>
      </p:grpSpPr>
      <p:pic>
        <p:nvPicPr>
          <p:cNvPr id="5" name="Picture Placeholder 20">
            <a:extLst>
              <a:ext uri="{FF2B5EF4-FFF2-40B4-BE49-F238E27FC236}">
                <a16:creationId xmlns:a16="http://schemas.microsoft.com/office/drawing/2014/main" id="{55DDED04-823E-4A26-A982-BCB4ABB77F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0" y="1"/>
            <a:ext cx="9143999" cy="5143500"/>
          </a:xfrm>
          <a:prstGeom prst="rect">
            <a:avLst/>
          </a:prstGeom>
        </p:spPr>
      </p:pic>
      <p:sp>
        <p:nvSpPr>
          <p:cNvPr id="3" name="Rectangle 2">
            <a:extLst>
              <a:ext uri="{FF2B5EF4-FFF2-40B4-BE49-F238E27FC236}">
                <a16:creationId xmlns:a16="http://schemas.microsoft.com/office/drawing/2014/main" id="{2EC5FD0F-78CC-4FEA-AC55-5A7DE5CE0D9C}"/>
              </a:ext>
            </a:extLst>
          </p:cNvPr>
          <p:cNvSpPr/>
          <p:nvPr userDrawn="1"/>
        </p:nvSpPr>
        <p:spPr>
          <a:xfrm>
            <a:off x="0" y="0"/>
            <a:ext cx="9144000" cy="51435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1789253220"/>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888255" y="4368652"/>
            <a:ext cx="1669723" cy="524665"/>
          </a:xfrm>
          <a:prstGeom prst="rect">
            <a:avLst/>
          </a:prstGeom>
        </p:spPr>
      </p:pic>
    </p:spTree>
    <p:extLst>
      <p:ext uri="{BB962C8B-B14F-4D97-AF65-F5344CB8AC3E}">
        <p14:creationId xmlns:p14="http://schemas.microsoft.com/office/powerpoint/2010/main" val="118319670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White 2 Column VES Solution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53793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4260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25141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33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174223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2765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1 Column VES Solution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Tree>
    <p:extLst>
      <p:ext uri="{BB962C8B-B14F-4D97-AF65-F5344CB8AC3E}">
        <p14:creationId xmlns:p14="http://schemas.microsoft.com/office/powerpoint/2010/main" val="2338082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76357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2 Column VES Solution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965203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210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79166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50776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082EB-077E-45ED-9689-E6E85736C3B4}"/>
              </a:ext>
            </a:extLst>
          </p:cNvPr>
          <p:cNvGrpSpPr/>
          <p:nvPr userDrawn="1"/>
        </p:nvGrpSpPr>
        <p:grpSpPr>
          <a:xfrm>
            <a:off x="-1" y="0"/>
            <a:ext cx="9144004" cy="5143501"/>
            <a:chOff x="-1" y="0"/>
            <a:chExt cx="9144004" cy="5143501"/>
          </a:xfrm>
        </p:grpSpPr>
        <p:sp>
          <p:nvSpPr>
            <p:cNvPr id="8" name="Rectangle 7">
              <a:extLst>
                <a:ext uri="{FF2B5EF4-FFF2-40B4-BE49-F238E27FC236}">
                  <a16:creationId xmlns:a16="http://schemas.microsoft.com/office/drawing/2014/main" id="{3EE75DBF-6FA6-4045-A09B-7AE45B858653}"/>
                </a:ext>
              </a:extLst>
            </p:cNvPr>
            <p:cNvSpPr/>
            <p:nvPr userDrawn="1"/>
          </p:nvSpPr>
          <p:spPr>
            <a:xfrm>
              <a:off x="-1" y="0"/>
              <a:ext cx="449115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userDrawn="1"/>
          </p:nvSpPr>
          <p:spPr>
            <a:xfrm>
              <a:off x="4491156" y="0"/>
              <a:ext cx="465284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3750198"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305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userDrawn="1">
            <p:ph type="body" sz="quarter" idx="16"/>
          </p:nvPr>
        </p:nvSpPr>
        <p:spPr>
          <a:xfrm>
            <a:off x="4867971" y="1551901"/>
            <a:ext cx="3872905"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66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 Gre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DE0AA2-F3E1-47C6-8C6B-04FEF7C9E525}"/>
              </a:ext>
            </a:extLst>
          </p:cNvPr>
          <p:cNvGrpSpPr/>
          <p:nvPr userDrawn="1"/>
        </p:nvGrpSpPr>
        <p:grpSpPr>
          <a:xfrm>
            <a:off x="0" y="0"/>
            <a:ext cx="9144000" cy="5143501"/>
            <a:chOff x="0" y="0"/>
            <a:chExt cx="9271748" cy="5143501"/>
          </a:xfrm>
        </p:grpSpPr>
        <p:sp>
          <p:nvSpPr>
            <p:cNvPr id="8" name="Rectangle 7">
              <a:extLst>
                <a:ext uri="{FF2B5EF4-FFF2-40B4-BE49-F238E27FC236}">
                  <a16:creationId xmlns:a16="http://schemas.microsoft.com/office/drawing/2014/main" id="{3EE75DBF-6FA6-4045-A09B-7AE45B858653}"/>
                </a:ext>
              </a:extLst>
            </p:cNvPr>
            <p:cNvSpPr/>
            <p:nvPr/>
          </p:nvSpPr>
          <p:spPr>
            <a:xfrm>
              <a:off x="0"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p:nvSpPr>
          <p:spPr>
            <a:xfrm>
              <a:off x="3092824"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6B1290-ED40-4034-B6D2-829D74478DB1}"/>
                </a:ext>
              </a:extLst>
            </p:cNvPr>
            <p:cNvSpPr/>
            <p:nvPr/>
          </p:nvSpPr>
          <p:spPr>
            <a:xfrm>
              <a:off x="6185648"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2AE9E10-48D5-44A1-AB1C-137B6501DEAB}"/>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71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ree Column Gre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E18E7C-42B4-4D54-B21E-15148CD2C471}"/>
              </a:ext>
            </a:extLst>
          </p:cNvPr>
          <p:cNvSpPr/>
          <p:nvPr userDrawn="1"/>
        </p:nvSpPr>
        <p:spPr>
          <a:xfrm>
            <a:off x="6858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E75DBF-6FA6-4045-A09B-7AE45B858653}"/>
              </a:ext>
            </a:extLst>
          </p:cNvPr>
          <p:cNvSpPr/>
          <p:nvPr/>
        </p:nvSpPr>
        <p:spPr>
          <a:xfrm>
            <a:off x="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p:nvSpPr>
        <p:spPr>
          <a:xfrm>
            <a:off x="2286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6B1290-ED40-4034-B6D2-829D74478DB1}"/>
              </a:ext>
            </a:extLst>
          </p:cNvPr>
          <p:cNvSpPr/>
          <p:nvPr/>
        </p:nvSpPr>
        <p:spPr>
          <a:xfrm>
            <a:off x="4572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B20C7E82-1FC9-4986-ACB8-CD57EB98DD68}"/>
              </a:ext>
            </a:extLst>
          </p:cNvPr>
          <p:cNvSpPr>
            <a:spLocks noGrp="1"/>
          </p:cNvSpPr>
          <p:nvPr>
            <p:ph type="body" sz="quarter" idx="17"/>
          </p:nvPr>
        </p:nvSpPr>
        <p:spPr>
          <a:xfrm>
            <a:off x="2602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33D7E210-8B6D-4F2C-81B1-7E33F6D61EDE}"/>
              </a:ext>
            </a:extLst>
          </p:cNvPr>
          <p:cNvSpPr>
            <a:spLocks noGrp="1"/>
          </p:cNvSpPr>
          <p:nvPr>
            <p:ph type="body" sz="quarter" idx="18"/>
          </p:nvPr>
        </p:nvSpPr>
        <p:spPr>
          <a:xfrm>
            <a:off x="4888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B7E263F0-7D24-40C7-851F-88D353CB24AC}"/>
              </a:ext>
            </a:extLst>
          </p:cNvPr>
          <p:cNvSpPr>
            <a:spLocks noGrp="1"/>
          </p:cNvSpPr>
          <p:nvPr>
            <p:ph type="body" sz="quarter" idx="19"/>
          </p:nvPr>
        </p:nvSpPr>
        <p:spPr>
          <a:xfrm>
            <a:off x="7114903"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05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hree Column Gre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1D382D-87A4-44A7-92B7-E564E51A19ED}"/>
              </a:ext>
            </a:extLst>
          </p:cNvPr>
          <p:cNvSpPr/>
          <p:nvPr userDrawn="1"/>
        </p:nvSpPr>
        <p:spPr>
          <a:xfrm>
            <a:off x="73152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E18E7C-42B4-4D54-B21E-15148CD2C471}"/>
              </a:ext>
            </a:extLst>
          </p:cNvPr>
          <p:cNvSpPr/>
          <p:nvPr userDrawn="1"/>
        </p:nvSpPr>
        <p:spPr>
          <a:xfrm>
            <a:off x="54864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E75DBF-6FA6-4045-A09B-7AE45B858653}"/>
              </a:ext>
            </a:extLst>
          </p:cNvPr>
          <p:cNvSpPr/>
          <p:nvPr/>
        </p:nvSpPr>
        <p:spPr>
          <a:xfrm>
            <a:off x="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p:nvSpPr>
        <p:spPr>
          <a:xfrm>
            <a:off x="18288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6B1290-ED40-4034-B6D2-829D74478DB1}"/>
              </a:ext>
            </a:extLst>
          </p:cNvPr>
          <p:cNvSpPr/>
          <p:nvPr/>
        </p:nvSpPr>
        <p:spPr>
          <a:xfrm>
            <a:off x="36576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0F18074C-E521-40C2-AEEA-61BBCC1AC499}"/>
              </a:ext>
            </a:extLst>
          </p:cNvPr>
          <p:cNvSpPr>
            <a:spLocks noGrp="1"/>
          </p:cNvSpPr>
          <p:nvPr>
            <p:ph type="body" sz="quarter" idx="14"/>
          </p:nvPr>
        </p:nvSpPr>
        <p:spPr>
          <a:xfrm>
            <a:off x="21173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87B318C0-53AE-4FB4-B34D-C9D8EF6614AF}"/>
              </a:ext>
            </a:extLst>
          </p:cNvPr>
          <p:cNvSpPr>
            <a:spLocks noGrp="1"/>
          </p:cNvSpPr>
          <p:nvPr>
            <p:ph type="body" sz="quarter" idx="15"/>
          </p:nvPr>
        </p:nvSpPr>
        <p:spPr>
          <a:xfrm>
            <a:off x="3932999"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a:extLst>
              <a:ext uri="{FF2B5EF4-FFF2-40B4-BE49-F238E27FC236}">
                <a16:creationId xmlns:a16="http://schemas.microsoft.com/office/drawing/2014/main" id="{C34853FB-A37B-45CA-B720-6D17AE38BB8E}"/>
              </a:ext>
            </a:extLst>
          </p:cNvPr>
          <p:cNvSpPr>
            <a:spLocks noGrp="1"/>
          </p:cNvSpPr>
          <p:nvPr>
            <p:ph type="body" sz="quarter" idx="16"/>
          </p:nvPr>
        </p:nvSpPr>
        <p:spPr>
          <a:xfrm>
            <a:off x="57749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6F73DF1-D419-4442-B430-3F807FF6C504}"/>
              </a:ext>
            </a:extLst>
          </p:cNvPr>
          <p:cNvSpPr>
            <a:spLocks noGrp="1"/>
          </p:cNvSpPr>
          <p:nvPr>
            <p:ph type="body" sz="quarter" idx="17"/>
          </p:nvPr>
        </p:nvSpPr>
        <p:spPr>
          <a:xfrm>
            <a:off x="7515497"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373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27797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21682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53748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63757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08228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20413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67181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784576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676597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775666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60364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1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952205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68431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079961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296087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541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65447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26410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808909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041961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870090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199559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33264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30606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5482370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3901639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91041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3374632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7789110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307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79435"/>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350B4C-6ADC-435E-B46D-5A038F335E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808960965"/>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7256424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213.xml"/><Relationship Id="rId21" Type="http://schemas.openxmlformats.org/officeDocument/2006/relationships/slideLayout" Target="../slideLayouts/slideLayout117.xml"/><Relationship Id="rId42" Type="http://schemas.openxmlformats.org/officeDocument/2006/relationships/slideLayout" Target="../slideLayouts/slideLayout138.xml"/><Relationship Id="rId63" Type="http://schemas.openxmlformats.org/officeDocument/2006/relationships/slideLayout" Target="../slideLayouts/slideLayout159.xml"/><Relationship Id="rId84" Type="http://schemas.openxmlformats.org/officeDocument/2006/relationships/slideLayout" Target="../slideLayouts/slideLayout180.xml"/><Relationship Id="rId138" Type="http://schemas.openxmlformats.org/officeDocument/2006/relationships/slideLayout" Target="../slideLayouts/slideLayout234.xml"/><Relationship Id="rId159" Type="http://schemas.openxmlformats.org/officeDocument/2006/relationships/slideLayout" Target="../slideLayouts/slideLayout255.xml"/><Relationship Id="rId107" Type="http://schemas.openxmlformats.org/officeDocument/2006/relationships/slideLayout" Target="../slideLayouts/slideLayout203.xml"/><Relationship Id="rId11" Type="http://schemas.openxmlformats.org/officeDocument/2006/relationships/slideLayout" Target="../slideLayouts/slideLayout107.xml"/><Relationship Id="rId32" Type="http://schemas.openxmlformats.org/officeDocument/2006/relationships/slideLayout" Target="../slideLayouts/slideLayout128.xml"/><Relationship Id="rId53" Type="http://schemas.openxmlformats.org/officeDocument/2006/relationships/slideLayout" Target="../slideLayouts/slideLayout149.xml"/><Relationship Id="rId74" Type="http://schemas.openxmlformats.org/officeDocument/2006/relationships/slideLayout" Target="../slideLayouts/slideLayout170.xml"/><Relationship Id="rId128" Type="http://schemas.openxmlformats.org/officeDocument/2006/relationships/slideLayout" Target="../slideLayouts/slideLayout224.xml"/><Relationship Id="rId149" Type="http://schemas.openxmlformats.org/officeDocument/2006/relationships/slideLayout" Target="../slideLayouts/slideLayout245.xml"/><Relationship Id="rId5" Type="http://schemas.openxmlformats.org/officeDocument/2006/relationships/slideLayout" Target="../slideLayouts/slideLayout101.xml"/><Relationship Id="rId95" Type="http://schemas.openxmlformats.org/officeDocument/2006/relationships/slideLayout" Target="../slideLayouts/slideLayout191.xml"/><Relationship Id="rId160" Type="http://schemas.openxmlformats.org/officeDocument/2006/relationships/slideLayout" Target="../slideLayouts/slideLayout256.xml"/><Relationship Id="rId22" Type="http://schemas.openxmlformats.org/officeDocument/2006/relationships/slideLayout" Target="../slideLayouts/slideLayout118.xml"/><Relationship Id="rId43" Type="http://schemas.openxmlformats.org/officeDocument/2006/relationships/slideLayout" Target="../slideLayouts/slideLayout139.xml"/><Relationship Id="rId64" Type="http://schemas.openxmlformats.org/officeDocument/2006/relationships/slideLayout" Target="../slideLayouts/slideLayout160.xml"/><Relationship Id="rId118" Type="http://schemas.openxmlformats.org/officeDocument/2006/relationships/slideLayout" Target="../slideLayouts/slideLayout214.xml"/><Relationship Id="rId139" Type="http://schemas.openxmlformats.org/officeDocument/2006/relationships/slideLayout" Target="../slideLayouts/slideLayout235.xml"/><Relationship Id="rId85" Type="http://schemas.openxmlformats.org/officeDocument/2006/relationships/slideLayout" Target="../slideLayouts/slideLayout181.xml"/><Relationship Id="rId150" Type="http://schemas.openxmlformats.org/officeDocument/2006/relationships/slideLayout" Target="../slideLayouts/slideLayout246.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59" Type="http://schemas.openxmlformats.org/officeDocument/2006/relationships/slideLayout" Target="../slideLayouts/slideLayout155.xml"/><Relationship Id="rId103" Type="http://schemas.openxmlformats.org/officeDocument/2006/relationships/slideLayout" Target="../slideLayouts/slideLayout199.xml"/><Relationship Id="rId108" Type="http://schemas.openxmlformats.org/officeDocument/2006/relationships/slideLayout" Target="../slideLayouts/slideLayout204.xml"/><Relationship Id="rId124" Type="http://schemas.openxmlformats.org/officeDocument/2006/relationships/slideLayout" Target="../slideLayouts/slideLayout220.xml"/><Relationship Id="rId129" Type="http://schemas.openxmlformats.org/officeDocument/2006/relationships/slideLayout" Target="../slideLayouts/slideLayout225.xml"/><Relationship Id="rId54" Type="http://schemas.openxmlformats.org/officeDocument/2006/relationships/slideLayout" Target="../slideLayouts/slideLayout150.xml"/><Relationship Id="rId70" Type="http://schemas.openxmlformats.org/officeDocument/2006/relationships/slideLayout" Target="../slideLayouts/slideLayout166.xml"/><Relationship Id="rId75" Type="http://schemas.openxmlformats.org/officeDocument/2006/relationships/slideLayout" Target="../slideLayouts/slideLayout171.xml"/><Relationship Id="rId91" Type="http://schemas.openxmlformats.org/officeDocument/2006/relationships/slideLayout" Target="../slideLayouts/slideLayout187.xml"/><Relationship Id="rId96" Type="http://schemas.openxmlformats.org/officeDocument/2006/relationships/slideLayout" Target="../slideLayouts/slideLayout192.xml"/><Relationship Id="rId140" Type="http://schemas.openxmlformats.org/officeDocument/2006/relationships/slideLayout" Target="../slideLayouts/slideLayout236.xml"/><Relationship Id="rId145" Type="http://schemas.openxmlformats.org/officeDocument/2006/relationships/slideLayout" Target="../slideLayouts/slideLayout241.xml"/><Relationship Id="rId161" Type="http://schemas.openxmlformats.org/officeDocument/2006/relationships/theme" Target="../theme/theme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49" Type="http://schemas.openxmlformats.org/officeDocument/2006/relationships/slideLayout" Target="../slideLayouts/slideLayout145.xml"/><Relationship Id="rId114" Type="http://schemas.openxmlformats.org/officeDocument/2006/relationships/slideLayout" Target="../slideLayouts/slideLayout210.xml"/><Relationship Id="rId119" Type="http://schemas.openxmlformats.org/officeDocument/2006/relationships/slideLayout" Target="../slideLayouts/slideLayout215.xml"/><Relationship Id="rId44" Type="http://schemas.openxmlformats.org/officeDocument/2006/relationships/slideLayout" Target="../slideLayouts/slideLayout140.xml"/><Relationship Id="rId60" Type="http://schemas.openxmlformats.org/officeDocument/2006/relationships/slideLayout" Target="../slideLayouts/slideLayout156.xml"/><Relationship Id="rId65" Type="http://schemas.openxmlformats.org/officeDocument/2006/relationships/slideLayout" Target="../slideLayouts/slideLayout161.xml"/><Relationship Id="rId81" Type="http://schemas.openxmlformats.org/officeDocument/2006/relationships/slideLayout" Target="../slideLayouts/slideLayout177.xml"/><Relationship Id="rId86" Type="http://schemas.openxmlformats.org/officeDocument/2006/relationships/slideLayout" Target="../slideLayouts/slideLayout182.xml"/><Relationship Id="rId130" Type="http://schemas.openxmlformats.org/officeDocument/2006/relationships/slideLayout" Target="../slideLayouts/slideLayout226.xml"/><Relationship Id="rId135" Type="http://schemas.openxmlformats.org/officeDocument/2006/relationships/slideLayout" Target="../slideLayouts/slideLayout231.xml"/><Relationship Id="rId151" Type="http://schemas.openxmlformats.org/officeDocument/2006/relationships/slideLayout" Target="../slideLayouts/slideLayout247.xml"/><Relationship Id="rId156" Type="http://schemas.openxmlformats.org/officeDocument/2006/relationships/slideLayout" Target="../slideLayouts/slideLayout252.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9" Type="http://schemas.openxmlformats.org/officeDocument/2006/relationships/slideLayout" Target="../slideLayouts/slideLayout135.xml"/><Relationship Id="rId109" Type="http://schemas.openxmlformats.org/officeDocument/2006/relationships/slideLayout" Target="../slideLayouts/slideLayout205.xml"/><Relationship Id="rId34" Type="http://schemas.openxmlformats.org/officeDocument/2006/relationships/slideLayout" Target="../slideLayouts/slideLayout130.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76" Type="http://schemas.openxmlformats.org/officeDocument/2006/relationships/slideLayout" Target="../slideLayouts/slideLayout172.xml"/><Relationship Id="rId97" Type="http://schemas.openxmlformats.org/officeDocument/2006/relationships/slideLayout" Target="../slideLayouts/slideLayout193.xml"/><Relationship Id="rId104" Type="http://schemas.openxmlformats.org/officeDocument/2006/relationships/slideLayout" Target="../slideLayouts/slideLayout200.xml"/><Relationship Id="rId120" Type="http://schemas.openxmlformats.org/officeDocument/2006/relationships/slideLayout" Target="../slideLayouts/slideLayout216.xml"/><Relationship Id="rId125" Type="http://schemas.openxmlformats.org/officeDocument/2006/relationships/slideLayout" Target="../slideLayouts/slideLayout221.xml"/><Relationship Id="rId141" Type="http://schemas.openxmlformats.org/officeDocument/2006/relationships/slideLayout" Target="../slideLayouts/slideLayout237.xml"/><Relationship Id="rId146" Type="http://schemas.openxmlformats.org/officeDocument/2006/relationships/slideLayout" Target="../slideLayouts/slideLayout242.xml"/><Relationship Id="rId7" Type="http://schemas.openxmlformats.org/officeDocument/2006/relationships/slideLayout" Target="../slideLayouts/slideLayout103.xml"/><Relationship Id="rId71" Type="http://schemas.openxmlformats.org/officeDocument/2006/relationships/slideLayout" Target="../slideLayouts/slideLayout167.xml"/><Relationship Id="rId92" Type="http://schemas.openxmlformats.org/officeDocument/2006/relationships/slideLayout" Target="../slideLayouts/slideLayout188.xml"/><Relationship Id="rId162" Type="http://schemas.openxmlformats.org/officeDocument/2006/relationships/tags" Target="../tags/tag1.xml"/><Relationship Id="rId2" Type="http://schemas.openxmlformats.org/officeDocument/2006/relationships/slideLayout" Target="../slideLayouts/slideLayout98.xml"/><Relationship Id="rId29" Type="http://schemas.openxmlformats.org/officeDocument/2006/relationships/slideLayout" Target="../slideLayouts/slideLayout125.xml"/><Relationship Id="rId24" Type="http://schemas.openxmlformats.org/officeDocument/2006/relationships/slideLayout" Target="../slideLayouts/slideLayout120.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66" Type="http://schemas.openxmlformats.org/officeDocument/2006/relationships/slideLayout" Target="../slideLayouts/slideLayout162.xml"/><Relationship Id="rId87" Type="http://schemas.openxmlformats.org/officeDocument/2006/relationships/slideLayout" Target="../slideLayouts/slideLayout183.xml"/><Relationship Id="rId110" Type="http://schemas.openxmlformats.org/officeDocument/2006/relationships/slideLayout" Target="../slideLayouts/slideLayout206.xml"/><Relationship Id="rId115" Type="http://schemas.openxmlformats.org/officeDocument/2006/relationships/slideLayout" Target="../slideLayouts/slideLayout211.xml"/><Relationship Id="rId131" Type="http://schemas.openxmlformats.org/officeDocument/2006/relationships/slideLayout" Target="../slideLayouts/slideLayout227.xml"/><Relationship Id="rId136" Type="http://schemas.openxmlformats.org/officeDocument/2006/relationships/slideLayout" Target="../slideLayouts/slideLayout232.xml"/><Relationship Id="rId157" Type="http://schemas.openxmlformats.org/officeDocument/2006/relationships/slideLayout" Target="../slideLayouts/slideLayout253.xml"/><Relationship Id="rId61" Type="http://schemas.openxmlformats.org/officeDocument/2006/relationships/slideLayout" Target="../slideLayouts/slideLayout157.xml"/><Relationship Id="rId82" Type="http://schemas.openxmlformats.org/officeDocument/2006/relationships/slideLayout" Target="../slideLayouts/slideLayout178.xml"/><Relationship Id="rId152" Type="http://schemas.openxmlformats.org/officeDocument/2006/relationships/slideLayout" Target="../slideLayouts/slideLayout248.xml"/><Relationship Id="rId19" Type="http://schemas.openxmlformats.org/officeDocument/2006/relationships/slideLayout" Target="../slideLayouts/slideLayout115.xml"/><Relationship Id="rId14" Type="http://schemas.openxmlformats.org/officeDocument/2006/relationships/slideLayout" Target="../slideLayouts/slideLayout110.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56" Type="http://schemas.openxmlformats.org/officeDocument/2006/relationships/slideLayout" Target="../slideLayouts/slideLayout152.xml"/><Relationship Id="rId77" Type="http://schemas.openxmlformats.org/officeDocument/2006/relationships/slideLayout" Target="../slideLayouts/slideLayout173.xml"/><Relationship Id="rId100" Type="http://schemas.openxmlformats.org/officeDocument/2006/relationships/slideLayout" Target="../slideLayouts/slideLayout196.xml"/><Relationship Id="rId105" Type="http://schemas.openxmlformats.org/officeDocument/2006/relationships/slideLayout" Target="../slideLayouts/slideLayout201.xml"/><Relationship Id="rId126" Type="http://schemas.openxmlformats.org/officeDocument/2006/relationships/slideLayout" Target="../slideLayouts/slideLayout222.xml"/><Relationship Id="rId147" Type="http://schemas.openxmlformats.org/officeDocument/2006/relationships/slideLayout" Target="../slideLayouts/slideLayout243.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72" Type="http://schemas.openxmlformats.org/officeDocument/2006/relationships/slideLayout" Target="../slideLayouts/slideLayout168.xml"/><Relationship Id="rId93" Type="http://schemas.openxmlformats.org/officeDocument/2006/relationships/slideLayout" Target="../slideLayouts/slideLayout189.xml"/><Relationship Id="rId98" Type="http://schemas.openxmlformats.org/officeDocument/2006/relationships/slideLayout" Target="../slideLayouts/slideLayout194.xml"/><Relationship Id="rId121" Type="http://schemas.openxmlformats.org/officeDocument/2006/relationships/slideLayout" Target="../slideLayouts/slideLayout217.xml"/><Relationship Id="rId142" Type="http://schemas.openxmlformats.org/officeDocument/2006/relationships/slideLayout" Target="../slideLayouts/slideLayout238.xml"/><Relationship Id="rId3" Type="http://schemas.openxmlformats.org/officeDocument/2006/relationships/slideLayout" Target="../slideLayouts/slideLayout99.xml"/><Relationship Id="rId25" Type="http://schemas.openxmlformats.org/officeDocument/2006/relationships/slideLayout" Target="../slideLayouts/slideLayout121.xml"/><Relationship Id="rId46" Type="http://schemas.openxmlformats.org/officeDocument/2006/relationships/slideLayout" Target="../slideLayouts/slideLayout142.xml"/><Relationship Id="rId67" Type="http://schemas.openxmlformats.org/officeDocument/2006/relationships/slideLayout" Target="../slideLayouts/slideLayout163.xml"/><Relationship Id="rId116" Type="http://schemas.openxmlformats.org/officeDocument/2006/relationships/slideLayout" Target="../slideLayouts/slideLayout212.xml"/><Relationship Id="rId137" Type="http://schemas.openxmlformats.org/officeDocument/2006/relationships/slideLayout" Target="../slideLayouts/slideLayout233.xml"/><Relationship Id="rId158" Type="http://schemas.openxmlformats.org/officeDocument/2006/relationships/slideLayout" Target="../slideLayouts/slideLayout254.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62" Type="http://schemas.openxmlformats.org/officeDocument/2006/relationships/slideLayout" Target="../slideLayouts/slideLayout158.xml"/><Relationship Id="rId83" Type="http://schemas.openxmlformats.org/officeDocument/2006/relationships/slideLayout" Target="../slideLayouts/slideLayout179.xml"/><Relationship Id="rId88" Type="http://schemas.openxmlformats.org/officeDocument/2006/relationships/slideLayout" Target="../slideLayouts/slideLayout184.xml"/><Relationship Id="rId111" Type="http://schemas.openxmlformats.org/officeDocument/2006/relationships/slideLayout" Target="../slideLayouts/slideLayout207.xml"/><Relationship Id="rId132" Type="http://schemas.openxmlformats.org/officeDocument/2006/relationships/slideLayout" Target="../slideLayouts/slideLayout228.xml"/><Relationship Id="rId153" Type="http://schemas.openxmlformats.org/officeDocument/2006/relationships/slideLayout" Target="../slideLayouts/slideLayout249.xml"/><Relationship Id="rId15" Type="http://schemas.openxmlformats.org/officeDocument/2006/relationships/slideLayout" Target="../slideLayouts/slideLayout111.xml"/><Relationship Id="rId36" Type="http://schemas.openxmlformats.org/officeDocument/2006/relationships/slideLayout" Target="../slideLayouts/slideLayout132.xml"/><Relationship Id="rId57" Type="http://schemas.openxmlformats.org/officeDocument/2006/relationships/slideLayout" Target="../slideLayouts/slideLayout153.xml"/><Relationship Id="rId106" Type="http://schemas.openxmlformats.org/officeDocument/2006/relationships/slideLayout" Target="../slideLayouts/slideLayout202.xml"/><Relationship Id="rId127" Type="http://schemas.openxmlformats.org/officeDocument/2006/relationships/slideLayout" Target="../slideLayouts/slideLayout223.xml"/><Relationship Id="rId10" Type="http://schemas.openxmlformats.org/officeDocument/2006/relationships/slideLayout" Target="../slideLayouts/slideLayout106.xml"/><Relationship Id="rId31" Type="http://schemas.openxmlformats.org/officeDocument/2006/relationships/slideLayout" Target="../slideLayouts/slideLayout127.xml"/><Relationship Id="rId52" Type="http://schemas.openxmlformats.org/officeDocument/2006/relationships/slideLayout" Target="../slideLayouts/slideLayout148.xml"/><Relationship Id="rId73" Type="http://schemas.openxmlformats.org/officeDocument/2006/relationships/slideLayout" Target="../slideLayouts/slideLayout169.xml"/><Relationship Id="rId78" Type="http://schemas.openxmlformats.org/officeDocument/2006/relationships/slideLayout" Target="../slideLayouts/slideLayout174.xml"/><Relationship Id="rId94" Type="http://schemas.openxmlformats.org/officeDocument/2006/relationships/slideLayout" Target="../slideLayouts/slideLayout190.xml"/><Relationship Id="rId99" Type="http://schemas.openxmlformats.org/officeDocument/2006/relationships/slideLayout" Target="../slideLayouts/slideLayout195.xml"/><Relationship Id="rId101" Type="http://schemas.openxmlformats.org/officeDocument/2006/relationships/slideLayout" Target="../slideLayouts/slideLayout197.xml"/><Relationship Id="rId122" Type="http://schemas.openxmlformats.org/officeDocument/2006/relationships/slideLayout" Target="../slideLayouts/slideLayout218.xml"/><Relationship Id="rId143" Type="http://schemas.openxmlformats.org/officeDocument/2006/relationships/slideLayout" Target="../slideLayouts/slideLayout239.xml"/><Relationship Id="rId148" Type="http://schemas.openxmlformats.org/officeDocument/2006/relationships/slideLayout" Target="../slideLayouts/slideLayout244.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26" Type="http://schemas.openxmlformats.org/officeDocument/2006/relationships/slideLayout" Target="../slideLayouts/slideLayout122.xml"/><Relationship Id="rId47" Type="http://schemas.openxmlformats.org/officeDocument/2006/relationships/slideLayout" Target="../slideLayouts/slideLayout143.xml"/><Relationship Id="rId68" Type="http://schemas.openxmlformats.org/officeDocument/2006/relationships/slideLayout" Target="../slideLayouts/slideLayout164.xml"/><Relationship Id="rId89" Type="http://schemas.openxmlformats.org/officeDocument/2006/relationships/slideLayout" Target="../slideLayouts/slideLayout185.xml"/><Relationship Id="rId112" Type="http://schemas.openxmlformats.org/officeDocument/2006/relationships/slideLayout" Target="../slideLayouts/slideLayout208.xml"/><Relationship Id="rId133" Type="http://schemas.openxmlformats.org/officeDocument/2006/relationships/slideLayout" Target="../slideLayouts/slideLayout229.xml"/><Relationship Id="rId154" Type="http://schemas.openxmlformats.org/officeDocument/2006/relationships/slideLayout" Target="../slideLayouts/slideLayout250.xml"/><Relationship Id="rId16" Type="http://schemas.openxmlformats.org/officeDocument/2006/relationships/slideLayout" Target="../slideLayouts/slideLayout112.xml"/><Relationship Id="rId37" Type="http://schemas.openxmlformats.org/officeDocument/2006/relationships/slideLayout" Target="../slideLayouts/slideLayout133.xml"/><Relationship Id="rId58" Type="http://schemas.openxmlformats.org/officeDocument/2006/relationships/slideLayout" Target="../slideLayouts/slideLayout154.xml"/><Relationship Id="rId79" Type="http://schemas.openxmlformats.org/officeDocument/2006/relationships/slideLayout" Target="../slideLayouts/slideLayout175.xml"/><Relationship Id="rId102" Type="http://schemas.openxmlformats.org/officeDocument/2006/relationships/slideLayout" Target="../slideLayouts/slideLayout198.xml"/><Relationship Id="rId123" Type="http://schemas.openxmlformats.org/officeDocument/2006/relationships/slideLayout" Target="../slideLayouts/slideLayout219.xml"/><Relationship Id="rId144" Type="http://schemas.openxmlformats.org/officeDocument/2006/relationships/slideLayout" Target="../slideLayouts/slideLayout240.xml"/><Relationship Id="rId90" Type="http://schemas.openxmlformats.org/officeDocument/2006/relationships/slideLayout" Target="../slideLayouts/slideLayout186.xml"/><Relationship Id="rId27" Type="http://schemas.openxmlformats.org/officeDocument/2006/relationships/slideLayout" Target="../slideLayouts/slideLayout123.xml"/><Relationship Id="rId48" Type="http://schemas.openxmlformats.org/officeDocument/2006/relationships/slideLayout" Target="../slideLayouts/slideLayout144.xml"/><Relationship Id="rId69" Type="http://schemas.openxmlformats.org/officeDocument/2006/relationships/slideLayout" Target="../slideLayouts/slideLayout165.xml"/><Relationship Id="rId113" Type="http://schemas.openxmlformats.org/officeDocument/2006/relationships/slideLayout" Target="../slideLayouts/slideLayout209.xml"/><Relationship Id="rId134" Type="http://schemas.openxmlformats.org/officeDocument/2006/relationships/slideLayout" Target="../slideLayouts/slideLayout230.xml"/><Relationship Id="rId80" Type="http://schemas.openxmlformats.org/officeDocument/2006/relationships/slideLayout" Target="../slideLayouts/slideLayout176.xml"/><Relationship Id="rId155" Type="http://schemas.openxmlformats.org/officeDocument/2006/relationships/slideLayout" Target="../slideLayouts/slideLayout2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709" r:id="rId3"/>
    <p:sldLayoutId id="2147483700" r:id="rId4"/>
    <p:sldLayoutId id="2147483710" r:id="rId5"/>
    <p:sldLayoutId id="2147483804" r:id="rId6"/>
    <p:sldLayoutId id="2147483805" r:id="rId7"/>
    <p:sldLayoutId id="2147483806" r:id="rId8"/>
    <p:sldLayoutId id="2147483807" r:id="rId9"/>
    <p:sldLayoutId id="2147483808" r:id="rId10"/>
    <p:sldLayoutId id="2147483809" r:id="rId11"/>
    <p:sldLayoutId id="2147483831" r:id="rId12"/>
    <p:sldLayoutId id="2147483840" r:id="rId13"/>
    <p:sldLayoutId id="2147483832" r:id="rId14"/>
    <p:sldLayoutId id="2147483841" r:id="rId15"/>
    <p:sldLayoutId id="2147483833" r:id="rId16"/>
    <p:sldLayoutId id="2147483842" r:id="rId17"/>
    <p:sldLayoutId id="2147483703" r:id="rId18"/>
    <p:sldLayoutId id="2147483676" r:id="rId19"/>
    <p:sldLayoutId id="2147483701" r:id="rId20"/>
    <p:sldLayoutId id="2147483843" r:id="rId21"/>
    <p:sldLayoutId id="2147483810" r:id="rId22"/>
    <p:sldLayoutId id="2147483811" r:id="rId23"/>
    <p:sldLayoutId id="2147483729" r:id="rId24"/>
    <p:sldLayoutId id="2147483812" r:id="rId25"/>
    <p:sldLayoutId id="2147483844" r:id="rId26"/>
    <p:sldLayoutId id="2147483813" r:id="rId27"/>
    <p:sldLayoutId id="2147483814" r:id="rId28"/>
    <p:sldLayoutId id="2147483827" r:id="rId29"/>
    <p:sldLayoutId id="2147483704" r:id="rId30"/>
    <p:sldLayoutId id="2147483664" r:id="rId31"/>
    <p:sldLayoutId id="2147483702" r:id="rId32"/>
    <p:sldLayoutId id="2147483845" r:id="rId33"/>
    <p:sldLayoutId id="2147483817" r:id="rId34"/>
    <p:sldLayoutId id="2147483818" r:id="rId35"/>
    <p:sldLayoutId id="2147483678" r:id="rId36"/>
    <p:sldLayoutId id="2147483846" r:id="rId37"/>
    <p:sldLayoutId id="2147483819" r:id="rId38"/>
    <p:sldLayoutId id="2147483820" r:id="rId39"/>
    <p:sldLayoutId id="2147483828" r:id="rId40"/>
    <p:sldLayoutId id="2147483706" r:id="rId41"/>
    <p:sldLayoutId id="2147483695" r:id="rId42"/>
    <p:sldLayoutId id="2147483696" r:id="rId43"/>
    <p:sldLayoutId id="2147483836" r:id="rId44"/>
    <p:sldLayoutId id="2147483835" r:id="rId45"/>
    <p:sldLayoutId id="2147483837" r:id="rId46"/>
    <p:sldLayoutId id="2147483838" r:id="rId47"/>
    <p:sldLayoutId id="2147483694" r:id="rId48"/>
    <p:sldLayoutId id="2147483712" r:id="rId49"/>
    <p:sldLayoutId id="2147483674" r:id="rId50"/>
    <p:sldLayoutId id="2147483677" r:id="rId51"/>
    <p:sldLayoutId id="2147483680" r:id="rId52"/>
    <p:sldLayoutId id="2147483734" r:id="rId53"/>
    <p:sldLayoutId id="2147483735" r:id="rId54"/>
    <p:sldLayoutId id="2147483732" r:id="rId55"/>
    <p:sldLayoutId id="2147483733" r:id="rId56"/>
    <p:sldLayoutId id="2147483821" r:id="rId57"/>
    <p:sldLayoutId id="2147483822" r:id="rId58"/>
    <p:sldLayoutId id="2147483825" r:id="rId59"/>
    <p:sldLayoutId id="2147483826" r:id="rId60"/>
    <p:sldLayoutId id="2147483824" r:id="rId61"/>
    <p:sldLayoutId id="2147483823" r:id="rId62"/>
    <p:sldLayoutId id="2147483707" r:id="rId63"/>
    <p:sldLayoutId id="2147483708" r:id="rId64"/>
    <p:sldLayoutId id="2147483686" r:id="rId65"/>
    <p:sldLayoutId id="2147483685" r:id="rId66"/>
    <p:sldLayoutId id="2147483689" r:id="rId67"/>
    <p:sldLayoutId id="2147483690" r:id="rId68"/>
    <p:sldLayoutId id="2147483716" r:id="rId69"/>
    <p:sldLayoutId id="2147483717" r:id="rId70"/>
    <p:sldLayoutId id="2147483718" r:id="rId71"/>
    <p:sldLayoutId id="2147483719" r:id="rId72"/>
    <p:sldLayoutId id="2147483726" r:id="rId73"/>
    <p:sldLayoutId id="2147483691" r:id="rId74"/>
    <p:sldLayoutId id="2147483692" r:id="rId75"/>
    <p:sldLayoutId id="2147483681" r:id="rId76"/>
    <p:sldLayoutId id="2147483731" r:id="rId77"/>
    <p:sldLayoutId id="2147483736" r:id="rId78"/>
    <p:sldLayoutId id="2147483737" r:id="rId79"/>
    <p:sldLayoutId id="2147483722" r:id="rId80"/>
    <p:sldLayoutId id="2147483682" r:id="rId81"/>
    <p:sldLayoutId id="2147483720" r:id="rId82"/>
    <p:sldLayoutId id="2147483723" r:id="rId83"/>
    <p:sldLayoutId id="2147483721" r:id="rId84"/>
    <p:sldLayoutId id="2147483683" r:id="rId85"/>
    <p:sldLayoutId id="2147483693" r:id="rId86"/>
    <p:sldLayoutId id="2147483724" r:id="rId87"/>
    <p:sldLayoutId id="2147483725" r:id="rId88"/>
    <p:sldLayoutId id="2147483684" r:id="rId89"/>
    <p:sldLayoutId id="2147483687" r:id="rId90"/>
    <p:sldLayoutId id="2147483688" r:id="rId91"/>
    <p:sldLayoutId id="2147483697" r:id="rId92"/>
    <p:sldLayoutId id="2147483698" r:id="rId93"/>
    <p:sldLayoutId id="2147483699" r:id="rId94"/>
    <p:sldLayoutId id="2147483727" r:id="rId95"/>
    <p:sldLayoutId id="2147483728" r:id="rId96"/>
  </p:sldLayoutIdLst>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162"/>
    </p:custDataLst>
    <p:extLst>
      <p:ext uri="{BB962C8B-B14F-4D97-AF65-F5344CB8AC3E}">
        <p14:creationId xmlns:p14="http://schemas.microsoft.com/office/powerpoint/2010/main" val="210372701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 id="2147483900" r:id="rId53"/>
    <p:sldLayoutId id="2147483901" r:id="rId54"/>
    <p:sldLayoutId id="2147483902" r:id="rId55"/>
    <p:sldLayoutId id="2147483903" r:id="rId56"/>
    <p:sldLayoutId id="2147483904" r:id="rId57"/>
    <p:sldLayoutId id="2147483905" r:id="rId58"/>
    <p:sldLayoutId id="2147483906" r:id="rId59"/>
    <p:sldLayoutId id="2147483907" r:id="rId60"/>
    <p:sldLayoutId id="2147483908" r:id="rId61"/>
    <p:sldLayoutId id="2147483909" r:id="rId62"/>
    <p:sldLayoutId id="2147483910" r:id="rId63"/>
    <p:sldLayoutId id="2147483911" r:id="rId64"/>
    <p:sldLayoutId id="2147483912" r:id="rId65"/>
    <p:sldLayoutId id="2147483913" r:id="rId66"/>
    <p:sldLayoutId id="2147483914" r:id="rId67"/>
    <p:sldLayoutId id="2147483915" r:id="rId68"/>
    <p:sldLayoutId id="2147483916" r:id="rId69"/>
    <p:sldLayoutId id="2147483917" r:id="rId70"/>
    <p:sldLayoutId id="2147483918" r:id="rId71"/>
    <p:sldLayoutId id="2147483919" r:id="rId72"/>
    <p:sldLayoutId id="2147483920" r:id="rId73"/>
    <p:sldLayoutId id="2147483921" r:id="rId74"/>
    <p:sldLayoutId id="2147483922" r:id="rId75"/>
    <p:sldLayoutId id="2147483923" r:id="rId76"/>
    <p:sldLayoutId id="2147483924" r:id="rId77"/>
    <p:sldLayoutId id="2147483925" r:id="rId78"/>
    <p:sldLayoutId id="2147483926" r:id="rId79"/>
    <p:sldLayoutId id="2147483927" r:id="rId80"/>
    <p:sldLayoutId id="2147483928" r:id="rId81"/>
    <p:sldLayoutId id="2147483929" r:id="rId82"/>
    <p:sldLayoutId id="2147483930" r:id="rId83"/>
    <p:sldLayoutId id="2147483931" r:id="rId84"/>
    <p:sldLayoutId id="2147483932" r:id="rId85"/>
    <p:sldLayoutId id="2147483933" r:id="rId86"/>
    <p:sldLayoutId id="2147483934" r:id="rId87"/>
    <p:sldLayoutId id="2147483935" r:id="rId88"/>
    <p:sldLayoutId id="2147483936" r:id="rId89"/>
    <p:sldLayoutId id="2147483937" r:id="rId90"/>
    <p:sldLayoutId id="2147483938" r:id="rId91"/>
    <p:sldLayoutId id="2147483939" r:id="rId92"/>
    <p:sldLayoutId id="2147483940" r:id="rId93"/>
    <p:sldLayoutId id="2147483941" r:id="rId94"/>
    <p:sldLayoutId id="2147483942" r:id="rId95"/>
    <p:sldLayoutId id="2147483943" r:id="rId96"/>
    <p:sldLayoutId id="2147483944" r:id="rId97"/>
    <p:sldLayoutId id="2147483945" r:id="rId98"/>
    <p:sldLayoutId id="2147483946" r:id="rId99"/>
    <p:sldLayoutId id="2147483947" r:id="rId100"/>
    <p:sldLayoutId id="2147483948" r:id="rId101"/>
    <p:sldLayoutId id="2147483949" r:id="rId102"/>
    <p:sldLayoutId id="2147483950" r:id="rId103"/>
    <p:sldLayoutId id="2147483951" r:id="rId104"/>
    <p:sldLayoutId id="2147483952" r:id="rId105"/>
    <p:sldLayoutId id="2147483953" r:id="rId106"/>
    <p:sldLayoutId id="2147483954" r:id="rId107"/>
    <p:sldLayoutId id="2147483955" r:id="rId108"/>
    <p:sldLayoutId id="2147483956" r:id="rId109"/>
    <p:sldLayoutId id="2147483957" r:id="rId110"/>
    <p:sldLayoutId id="2147483958" r:id="rId111"/>
    <p:sldLayoutId id="2147483959" r:id="rId112"/>
    <p:sldLayoutId id="2147483960" r:id="rId113"/>
    <p:sldLayoutId id="2147483961" r:id="rId114"/>
    <p:sldLayoutId id="2147483962" r:id="rId115"/>
    <p:sldLayoutId id="2147483963" r:id="rId116"/>
    <p:sldLayoutId id="2147483964" r:id="rId117"/>
    <p:sldLayoutId id="2147483965" r:id="rId118"/>
    <p:sldLayoutId id="2147483966" r:id="rId119"/>
    <p:sldLayoutId id="2147483967" r:id="rId120"/>
    <p:sldLayoutId id="2147483968" r:id="rId121"/>
    <p:sldLayoutId id="2147483969" r:id="rId122"/>
    <p:sldLayoutId id="2147483970" r:id="rId123"/>
    <p:sldLayoutId id="2147483971" r:id="rId124"/>
    <p:sldLayoutId id="2147483972" r:id="rId125"/>
    <p:sldLayoutId id="2147483973" r:id="rId126"/>
    <p:sldLayoutId id="2147483974" r:id="rId127"/>
    <p:sldLayoutId id="2147483975" r:id="rId128"/>
    <p:sldLayoutId id="2147483976" r:id="rId129"/>
    <p:sldLayoutId id="2147483977" r:id="rId130"/>
    <p:sldLayoutId id="2147483978" r:id="rId131"/>
    <p:sldLayoutId id="2147483979" r:id="rId132"/>
    <p:sldLayoutId id="2147483980" r:id="rId133"/>
    <p:sldLayoutId id="2147483981" r:id="rId134"/>
    <p:sldLayoutId id="2147483982" r:id="rId135"/>
    <p:sldLayoutId id="2147483983" r:id="rId136"/>
    <p:sldLayoutId id="2147483984" r:id="rId137"/>
    <p:sldLayoutId id="2147483985" r:id="rId138"/>
    <p:sldLayoutId id="2147483986" r:id="rId139"/>
    <p:sldLayoutId id="2147483987" r:id="rId140"/>
    <p:sldLayoutId id="2147483988" r:id="rId141"/>
    <p:sldLayoutId id="2147483989" r:id="rId142"/>
    <p:sldLayoutId id="2147483990" r:id="rId143"/>
    <p:sldLayoutId id="2147483991" r:id="rId144"/>
    <p:sldLayoutId id="2147483992" r:id="rId145"/>
    <p:sldLayoutId id="2147483993" r:id="rId146"/>
    <p:sldLayoutId id="2147483994" r:id="rId147"/>
    <p:sldLayoutId id="2147483995" r:id="rId148"/>
    <p:sldLayoutId id="2147483996" r:id="rId149"/>
    <p:sldLayoutId id="2147483997" r:id="rId150"/>
    <p:sldLayoutId id="2147483998" r:id="rId151"/>
    <p:sldLayoutId id="2147483999" r:id="rId152"/>
    <p:sldLayoutId id="2147484000" r:id="rId153"/>
    <p:sldLayoutId id="2147484001" r:id="rId154"/>
    <p:sldLayoutId id="2147484002" r:id="rId155"/>
    <p:sldLayoutId id="2147484003" r:id="rId156"/>
    <p:sldLayoutId id="2147484004" r:id="rId157"/>
    <p:sldLayoutId id="2147484005" r:id="rId158"/>
    <p:sldLayoutId id="2147484006" r:id="rId159"/>
    <p:sldLayoutId id="2147484007" r:id="rId160"/>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88.xml"/><Relationship Id="rId5" Type="http://schemas.openxmlformats.org/officeDocument/2006/relationships/image" Target="../media/image2.em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7.xml"/><Relationship Id="rId5" Type="http://schemas.openxmlformats.org/officeDocument/2006/relationships/image" Target="../media/image2.emf"/><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5.xml"/><Relationship Id="rId5" Type="http://schemas.openxmlformats.org/officeDocument/2006/relationships/image" Target="../media/image2.emf"/><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emf"/><Relationship Id="rId1" Type="http://schemas.openxmlformats.org/officeDocument/2006/relationships/slideLayout" Target="../slideLayouts/slideLayout13.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3386E-489F-26EE-18C4-CEA38C3EA709}"/>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F0D9D7BB-E91C-7407-55BD-D678E50501AF}"/>
              </a:ext>
            </a:extLst>
          </p:cNvPr>
          <p:cNvSpPr/>
          <p:nvPr/>
        </p:nvSpPr>
        <p:spPr>
          <a:xfrm>
            <a:off x="3743172" y="1821543"/>
            <a:ext cx="1816785" cy="2043883"/>
          </a:xfrm>
          <a:prstGeom prst="ellipse">
            <a:avLst/>
          </a:pr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pic>
        <p:nvPicPr>
          <p:cNvPr id="4" name="Picture Placeholder 3" descr="A finger pointing at a glowing light&#10;&#10;AI-generated content may be incorrect.">
            <a:extLst>
              <a:ext uri="{FF2B5EF4-FFF2-40B4-BE49-F238E27FC236}">
                <a16:creationId xmlns:a16="http://schemas.microsoft.com/office/drawing/2014/main" id="{73E5D5C4-3F0E-7891-66CA-CB89B9D9547B}"/>
              </a:ext>
            </a:extLst>
          </p:cNvPr>
          <p:cNvPicPr>
            <a:picLocks noGrp="1" noChangeAspect="1"/>
          </p:cNvPicPr>
          <p:nvPr>
            <p:ph type="pic" sz="quarter" idx="10"/>
          </p:nvPr>
        </p:nvPicPr>
        <p:blipFill>
          <a:blip r:embed="rId3"/>
          <a:srcRect l="14009" r="14009"/>
          <a:stretch/>
        </p:blipFill>
        <p:spPr>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rgbClr val="FFFFFF">
              <a:lumMod val="95000"/>
            </a:srgbClr>
          </a:solidFill>
        </p:spPr>
      </p:pic>
      <p:sp>
        <p:nvSpPr>
          <p:cNvPr id="11" name="Title 1">
            <a:extLst>
              <a:ext uri="{FF2B5EF4-FFF2-40B4-BE49-F238E27FC236}">
                <a16:creationId xmlns:a16="http://schemas.microsoft.com/office/drawing/2014/main" id="{4D539754-A348-E4BB-C6DF-4AB7A1AD824A}"/>
              </a:ext>
            </a:extLst>
          </p:cNvPr>
          <p:cNvSpPr txBox="1">
            <a:spLocks/>
          </p:cNvSpPr>
          <p:nvPr/>
        </p:nvSpPr>
        <p:spPr>
          <a:xfrm>
            <a:off x="433169" y="3506708"/>
            <a:ext cx="5607708" cy="1799616"/>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spcAft>
                <a:spcPts val="600"/>
              </a:spcAft>
            </a:pPr>
            <a:r>
              <a:rPr lang="en-US" sz="3600" spc="-20">
                <a:effectLst>
                  <a:outerShdw blurRad="139700" sx="102000" sy="102000" algn="ctr" rotWithShape="0">
                    <a:prstClr val="black">
                      <a:alpha val="90000"/>
                    </a:prstClr>
                  </a:outerShdw>
                </a:effectLst>
              </a:rPr>
              <a:t>HR Without Boundaries</a:t>
            </a:r>
            <a:br>
              <a:rPr lang="en-US" sz="4800" spc="-20">
                <a:effectLst>
                  <a:outerShdw blurRad="139700" sx="102000" sy="102000" algn="ctr" rotWithShape="0">
                    <a:prstClr val="black">
                      <a:alpha val="90000"/>
                    </a:prstClr>
                  </a:outerShdw>
                </a:effectLst>
              </a:rPr>
            </a:br>
            <a:br>
              <a:rPr lang="en-US" sz="1200" b="0" spc="-20">
                <a:effectLst>
                  <a:outerShdw blurRad="139700" sx="102000" sy="102000" algn="ctr" rotWithShape="0">
                    <a:prstClr val="black">
                      <a:alpha val="90000"/>
                    </a:prstClr>
                  </a:outerShdw>
                </a:effectLst>
                <a:latin typeface="+mn-lt"/>
              </a:rPr>
            </a:br>
            <a:r>
              <a:rPr lang="en-US" sz="1400" b="0" spc="-20">
                <a:effectLst>
                  <a:outerShdw blurRad="139700" sx="102000" sy="102000" algn="ctr" rotWithShape="0">
                    <a:prstClr val="black">
                      <a:alpha val="90000"/>
                    </a:prstClr>
                  </a:outerShdw>
                </a:effectLst>
                <a:latin typeface="Arial" panose="020B0604020202020204" pitchFamily="34" charset="0"/>
                <a:cs typeface="Arial" panose="020B0604020202020204" pitchFamily="34" charset="0"/>
              </a:rPr>
              <a:t>Rethinking Organizational Design for a Dynamic Workforce</a:t>
            </a:r>
          </a:p>
          <a:p>
            <a:pPr>
              <a:spcAft>
                <a:spcPts val="600"/>
              </a:spcAft>
            </a:pPr>
            <a:endParaRPr lang="en-US" sz="4800" b="0" spc="-20">
              <a:effectLst>
                <a:outerShdw blurRad="139700" sx="102000" sy="102000" algn="ctr" rotWithShape="0">
                  <a:prstClr val="black">
                    <a:alpha val="90000"/>
                  </a:prstClr>
                </a:outerShdw>
              </a:effectLst>
              <a:latin typeface="+mn-lt"/>
            </a:endParaRPr>
          </a:p>
        </p:txBody>
      </p:sp>
    </p:spTree>
    <p:extLst>
      <p:ext uri="{BB962C8B-B14F-4D97-AF65-F5344CB8AC3E}">
        <p14:creationId xmlns:p14="http://schemas.microsoft.com/office/powerpoint/2010/main" val="3821324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90394F5-6CCF-ED29-C49D-88798C2A2078}"/>
              </a:ext>
            </a:extLst>
          </p:cNvPr>
          <p:cNvSpPr/>
          <p:nvPr/>
        </p:nvSpPr>
        <p:spPr>
          <a:xfrm rot="5400000">
            <a:off x="3084715" y="-1067599"/>
            <a:ext cx="2638269" cy="7278698"/>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7FCACEC6-5505-1F1D-1A0A-CD444CC0512B}"/>
              </a:ext>
            </a:extLst>
          </p:cNvPr>
          <p:cNvSpPr/>
          <p:nvPr/>
        </p:nvSpPr>
        <p:spPr>
          <a:xfrm rot="5400000">
            <a:off x="7525096" y="2711197"/>
            <a:ext cx="982795" cy="479898"/>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pic>
        <p:nvPicPr>
          <p:cNvPr id="4" name="Picture 3" descr="A white logo with a black background&#10;&#10;AI-generated content may be incorrect.">
            <a:extLst>
              <a:ext uri="{FF2B5EF4-FFF2-40B4-BE49-F238E27FC236}">
                <a16:creationId xmlns:a16="http://schemas.microsoft.com/office/drawing/2014/main" id="{B96CD846-9068-AAA1-EC30-34F65189AC4C}"/>
              </a:ext>
            </a:extLst>
          </p:cNvPr>
          <p:cNvPicPr>
            <a:picLocks noChangeAspect="1"/>
          </p:cNvPicPr>
          <p:nvPr/>
        </p:nvPicPr>
        <p:blipFill>
          <a:blip r:embed="rId3">
            <a:alphaModFix amt="10000"/>
          </a:blip>
          <a:srcRect l="66179" t="19514" b="5939"/>
          <a:stretch>
            <a:fillRect/>
          </a:stretch>
        </p:blipFill>
        <p:spPr>
          <a:xfrm>
            <a:off x="0" y="0"/>
            <a:ext cx="2402904" cy="5143500"/>
          </a:xfrm>
          <a:prstGeom prst="rect">
            <a:avLst/>
          </a:prstGeom>
        </p:spPr>
      </p:pic>
      <p:sp>
        <p:nvSpPr>
          <p:cNvPr id="5" name="Title 4">
            <a:extLst>
              <a:ext uri="{FF2B5EF4-FFF2-40B4-BE49-F238E27FC236}">
                <a16:creationId xmlns:a16="http://schemas.microsoft.com/office/drawing/2014/main" id="{AC07F924-E91A-4375-60B5-7538EE57BBB4}"/>
              </a:ext>
            </a:extLst>
          </p:cNvPr>
          <p:cNvSpPr txBox="1">
            <a:spLocks/>
          </p:cNvSpPr>
          <p:nvPr/>
        </p:nvSpPr>
        <p:spPr>
          <a:xfrm>
            <a:off x="2579261" y="1630061"/>
            <a:ext cx="6228438" cy="1856024"/>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5400" b="1">
                <a:solidFill>
                  <a:schemeClr val="bg1"/>
                </a:solidFill>
                <a:latin typeface="+mj-lt"/>
              </a:rPr>
              <a:t>Organizational Designer Mindset</a:t>
            </a:r>
          </a:p>
        </p:txBody>
      </p:sp>
      <p:pic>
        <p:nvPicPr>
          <p:cNvPr id="2" name="Picture 1">
            <a:extLst>
              <a:ext uri="{FF2B5EF4-FFF2-40B4-BE49-F238E27FC236}">
                <a16:creationId xmlns:a16="http://schemas.microsoft.com/office/drawing/2014/main" id="{7D903B5C-9687-2DD7-26C8-33BC9BFEA4B8}"/>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2251689303"/>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C5879-25FB-5FEF-05B3-EB74BBE5ED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21B2329-74E7-A735-1EF4-4C6AE76C6917}"/>
              </a:ext>
            </a:extLst>
          </p:cNvPr>
          <p:cNvSpPr>
            <a:spLocks noGrp="1"/>
          </p:cNvSpPr>
          <p:nvPr>
            <p:ph type="body" sz="quarter" idx="4294967295"/>
          </p:nvPr>
        </p:nvSpPr>
        <p:spPr>
          <a:xfrm>
            <a:off x="366349" y="969197"/>
            <a:ext cx="3837253" cy="3420201"/>
          </a:xfrm>
          <a:prstGeom prst="rect">
            <a:avLst/>
          </a:prstGeom>
        </p:spPr>
        <p:txBody>
          <a:bodyPr lIns="91440" tIns="45720" rIns="91440" bIns="45720" anchor="t"/>
          <a:lstStyle/>
          <a:p>
            <a:pPr marL="0" indent="0">
              <a:spcBef>
                <a:spcPts val="0"/>
              </a:spcBef>
              <a:spcAft>
                <a:spcPts val="800"/>
              </a:spcAft>
              <a:buNone/>
            </a:pPr>
            <a:r>
              <a:rPr lang="en-US" sz="1800" b="1">
                <a:solidFill>
                  <a:srgbClr val="00A5B5"/>
                </a:solidFill>
                <a:latin typeface="+mn-lt"/>
                <a:ea typeface="Open Sans"/>
                <a:cs typeface="Arial"/>
              </a:rPr>
              <a:t>Know Your Business</a:t>
            </a:r>
          </a:p>
          <a:p>
            <a:pPr marL="274320"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What is the value proposition of the solution your organization is selling?</a:t>
            </a:r>
          </a:p>
          <a:p>
            <a:pPr marL="274320"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What is the operation of the business?</a:t>
            </a:r>
          </a:p>
          <a:p>
            <a:pPr marL="274320"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Necessary Work</a:t>
            </a:r>
          </a:p>
          <a:p>
            <a:pPr marL="548640" lvl="1"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Activities to Get End Results</a:t>
            </a:r>
          </a:p>
          <a:p>
            <a:pPr marL="548640" lvl="1"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Workflows</a:t>
            </a:r>
          </a:p>
          <a:p>
            <a:pPr marL="274320"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Job Roles and Responsibilities</a:t>
            </a:r>
          </a:p>
          <a:p>
            <a:pPr marL="548640" lvl="1"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Skills</a:t>
            </a:r>
          </a:p>
          <a:p>
            <a:pPr marL="548640" lvl="1"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Behaviors</a:t>
            </a:r>
          </a:p>
          <a:p>
            <a:pPr marL="274320"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Decision Points and Workflows</a:t>
            </a:r>
          </a:p>
          <a:p>
            <a:pPr marL="274320" indent="-274320">
              <a:spcBef>
                <a:spcPts val="0"/>
              </a:spcBef>
              <a:spcAft>
                <a:spcPts val="800"/>
              </a:spcAft>
              <a:buClr>
                <a:schemeClr val="accent1"/>
              </a:buClr>
              <a:buFont typeface="Arial" panose="020B0604020202020204" pitchFamily="34" charset="0"/>
              <a:buChar char="›"/>
            </a:pPr>
            <a:r>
              <a:rPr lang="en-US" sz="1500">
                <a:solidFill>
                  <a:schemeClr val="tx2"/>
                </a:solidFill>
                <a:latin typeface="+mn-lt"/>
              </a:rPr>
              <a:t>What Works and </a:t>
            </a:r>
            <a:r>
              <a:rPr lang="en-US" sz="1500" b="1">
                <a:solidFill>
                  <a:schemeClr val="accent1"/>
                </a:solidFill>
                <a:latin typeface="+mn-lt"/>
              </a:rPr>
              <a:t>Why it Works</a:t>
            </a:r>
            <a:r>
              <a:rPr lang="en-US" sz="1500">
                <a:solidFill>
                  <a:schemeClr val="tx2"/>
                </a:solidFill>
                <a:latin typeface="+mn-lt"/>
              </a:rPr>
              <a:t>?</a:t>
            </a:r>
          </a:p>
          <a:p>
            <a:pPr marL="274320" indent="-274320">
              <a:spcBef>
                <a:spcPts val="0"/>
              </a:spcBef>
              <a:spcAft>
                <a:spcPts val="800"/>
              </a:spcAft>
              <a:buClr>
                <a:schemeClr val="accent1"/>
              </a:buClr>
              <a:buFont typeface="Arial" panose="020B0604020202020204" pitchFamily="34" charset="0"/>
              <a:buChar char="›"/>
            </a:pPr>
            <a:endParaRPr lang="en-US" sz="1500">
              <a:solidFill>
                <a:schemeClr val="tx2"/>
              </a:solidFill>
              <a:latin typeface="+mn-lt"/>
            </a:endParaRPr>
          </a:p>
        </p:txBody>
      </p:sp>
      <p:sp>
        <p:nvSpPr>
          <p:cNvPr id="3" name="Title 1">
            <a:extLst>
              <a:ext uri="{FF2B5EF4-FFF2-40B4-BE49-F238E27FC236}">
                <a16:creationId xmlns:a16="http://schemas.microsoft.com/office/drawing/2014/main" id="{85A08EAD-B652-2E81-811E-BEFC998FC23C}"/>
              </a:ext>
            </a:extLst>
          </p:cNvPr>
          <p:cNvSpPr txBox="1">
            <a:spLocks/>
          </p:cNvSpPr>
          <p:nvPr/>
        </p:nvSpPr>
        <p:spPr>
          <a:xfrm>
            <a:off x="366349" y="319870"/>
            <a:ext cx="5337647" cy="552657"/>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3200" b="1">
                <a:solidFill>
                  <a:schemeClr val="tx2"/>
                </a:solidFill>
                <a:latin typeface="+mj-lt"/>
              </a:rPr>
              <a:t>Business</a:t>
            </a:r>
            <a:r>
              <a:rPr lang="en-US" sz="3200" b="1">
                <a:solidFill>
                  <a:schemeClr val="tx1"/>
                </a:solidFill>
                <a:latin typeface="+mj-lt"/>
              </a:rPr>
              <a:t> </a:t>
            </a:r>
            <a:r>
              <a:rPr lang="en-US" sz="3200" b="1">
                <a:solidFill>
                  <a:schemeClr val="accent3"/>
                </a:solidFill>
                <a:latin typeface="+mj-lt"/>
              </a:rPr>
              <a:t>Curiosity</a:t>
            </a:r>
          </a:p>
        </p:txBody>
      </p:sp>
      <p:grpSp>
        <p:nvGrpSpPr>
          <p:cNvPr id="6" name="Group 5">
            <a:extLst>
              <a:ext uri="{FF2B5EF4-FFF2-40B4-BE49-F238E27FC236}">
                <a16:creationId xmlns:a16="http://schemas.microsoft.com/office/drawing/2014/main" id="{2C7DA672-E8B6-A152-D848-15818C992485}"/>
              </a:ext>
            </a:extLst>
          </p:cNvPr>
          <p:cNvGrpSpPr/>
          <p:nvPr/>
        </p:nvGrpSpPr>
        <p:grpSpPr>
          <a:xfrm>
            <a:off x="4768850" y="0"/>
            <a:ext cx="4375150" cy="5143500"/>
            <a:chOff x="4768850" y="0"/>
            <a:chExt cx="4375150" cy="5143500"/>
          </a:xfrm>
        </p:grpSpPr>
        <p:pic>
          <p:nvPicPr>
            <p:cNvPr id="4" name="Picture 3" descr="Engineer programming robot in robotics research facility">
              <a:extLst>
                <a:ext uri="{FF2B5EF4-FFF2-40B4-BE49-F238E27FC236}">
                  <a16:creationId xmlns:a16="http://schemas.microsoft.com/office/drawing/2014/main" id="{2FCCB0A7-5D26-3ABF-1B02-22694B882777}"/>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5000"/>
                      </a14:imgEffect>
                    </a14:imgLayer>
                  </a14:imgProps>
                </a:ext>
                <a:ext uri="{28A0092B-C50C-407E-A947-70E740481C1C}">
                  <a14:useLocalDpi xmlns:a14="http://schemas.microsoft.com/office/drawing/2010/main"/>
                </a:ext>
              </a:extLst>
            </a:blip>
            <a:srcRect l="26129" t="5363" r="20211"/>
            <a:stretch>
              <a:fillRect/>
            </a:stretch>
          </p:blipFill>
          <p:spPr>
            <a:xfrm>
              <a:off x="4768850" y="0"/>
              <a:ext cx="4375150" cy="5143500"/>
            </a:xfrm>
            <a:prstGeom prst="rect">
              <a:avLst/>
            </a:prstGeom>
          </p:spPr>
        </p:pic>
        <p:sp>
          <p:nvSpPr>
            <p:cNvPr id="5" name="Rectangle 4">
              <a:extLst>
                <a:ext uri="{FF2B5EF4-FFF2-40B4-BE49-F238E27FC236}">
                  <a16:creationId xmlns:a16="http://schemas.microsoft.com/office/drawing/2014/main" id="{3E6462EE-4156-6598-E396-901AEFE66B24}"/>
                </a:ext>
              </a:extLst>
            </p:cNvPr>
            <p:cNvSpPr/>
            <p:nvPr/>
          </p:nvSpPr>
          <p:spPr>
            <a:xfrm>
              <a:off x="4768850" y="3124200"/>
              <a:ext cx="4375150" cy="2019300"/>
            </a:xfrm>
            <a:prstGeom prst="rect">
              <a:avLst/>
            </a:prstGeom>
            <a:gradFill>
              <a:gsLst>
                <a:gs pos="0">
                  <a:schemeClr val="accent3">
                    <a:lumMod val="50000"/>
                    <a:alpha val="58000"/>
                  </a:schemeClr>
                </a:gs>
                <a:gs pos="100000">
                  <a:schemeClr val="accent3">
                    <a:lumMod val="50000"/>
                    <a:alpha val="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A04CD271-8483-28CA-18DE-CDE26C8EBF7A}"/>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a:effectLst>
            <a:outerShdw blurRad="101600" sx="101000" sy="101000" algn="ctr" rotWithShape="0">
              <a:schemeClr val="accent3">
                <a:lumMod val="50000"/>
                <a:alpha val="99000"/>
              </a:schemeClr>
            </a:outerShdw>
          </a:effectLst>
        </p:spPr>
      </p:pic>
    </p:spTree>
    <p:extLst>
      <p:ext uri="{BB962C8B-B14F-4D97-AF65-F5344CB8AC3E}">
        <p14:creationId xmlns:p14="http://schemas.microsoft.com/office/powerpoint/2010/main" val="1078160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A543FD-288D-3628-BD60-C59C237CA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50EC8-FC4B-0B40-1BFE-50DD592510E1}"/>
              </a:ext>
            </a:extLst>
          </p:cNvPr>
          <p:cNvSpPr txBox="1">
            <a:spLocks/>
          </p:cNvSpPr>
          <p:nvPr/>
        </p:nvSpPr>
        <p:spPr>
          <a:xfrm>
            <a:off x="366349" y="319870"/>
            <a:ext cx="5337647" cy="552657"/>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3200" b="1">
                <a:solidFill>
                  <a:schemeClr val="tx2"/>
                </a:solidFill>
                <a:latin typeface="+mj-lt"/>
              </a:rPr>
              <a:t>Stay</a:t>
            </a:r>
            <a:r>
              <a:rPr lang="en-US" sz="3200" b="1">
                <a:solidFill>
                  <a:schemeClr val="tx1"/>
                </a:solidFill>
                <a:latin typeface="+mj-lt"/>
              </a:rPr>
              <a:t> </a:t>
            </a:r>
            <a:r>
              <a:rPr lang="en-US" sz="3200" b="1">
                <a:solidFill>
                  <a:schemeClr val="accent3"/>
                </a:solidFill>
                <a:latin typeface="+mj-lt"/>
              </a:rPr>
              <a:t>Curious</a:t>
            </a:r>
          </a:p>
        </p:txBody>
      </p:sp>
      <p:sp>
        <p:nvSpPr>
          <p:cNvPr id="4" name="Oval 3">
            <a:extLst>
              <a:ext uri="{FF2B5EF4-FFF2-40B4-BE49-F238E27FC236}">
                <a16:creationId xmlns:a16="http://schemas.microsoft.com/office/drawing/2014/main" id="{070B9624-CBCE-0F71-6DA0-3AF9A432AE5B}"/>
              </a:ext>
            </a:extLst>
          </p:cNvPr>
          <p:cNvSpPr/>
          <p:nvPr/>
        </p:nvSpPr>
        <p:spPr>
          <a:xfrm rot="468626">
            <a:off x="1817323" y="2678753"/>
            <a:ext cx="2195798" cy="2195996"/>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5" name="Oval 4">
            <a:extLst>
              <a:ext uri="{FF2B5EF4-FFF2-40B4-BE49-F238E27FC236}">
                <a16:creationId xmlns:a16="http://schemas.microsoft.com/office/drawing/2014/main" id="{D2781840-06CD-67F1-6684-5F1F1D64FE22}"/>
              </a:ext>
            </a:extLst>
          </p:cNvPr>
          <p:cNvSpPr/>
          <p:nvPr/>
        </p:nvSpPr>
        <p:spPr>
          <a:xfrm rot="468626">
            <a:off x="514196" y="1667366"/>
            <a:ext cx="2195798" cy="2195996"/>
          </a:xfrm>
          <a:prstGeom prst="ellipse">
            <a:avLst/>
          </a:prstGeom>
          <a:solidFill>
            <a:srgbClr val="69BE2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6" name="Oval 5">
            <a:extLst>
              <a:ext uri="{FF2B5EF4-FFF2-40B4-BE49-F238E27FC236}">
                <a16:creationId xmlns:a16="http://schemas.microsoft.com/office/drawing/2014/main" id="{0C6A24D6-7693-DECF-D07D-7D9504C58D8E}"/>
              </a:ext>
            </a:extLst>
          </p:cNvPr>
          <p:cNvSpPr/>
          <p:nvPr/>
        </p:nvSpPr>
        <p:spPr>
          <a:xfrm rot="468626">
            <a:off x="1993895" y="996174"/>
            <a:ext cx="2196568" cy="2195996"/>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8" name="Text Placeholder 6">
            <a:extLst>
              <a:ext uri="{FF2B5EF4-FFF2-40B4-BE49-F238E27FC236}">
                <a16:creationId xmlns:a16="http://schemas.microsoft.com/office/drawing/2014/main" id="{9A3D9E09-5B01-2BF1-1B0B-FA3CC466B3E3}"/>
              </a:ext>
            </a:extLst>
          </p:cNvPr>
          <p:cNvSpPr txBox="1">
            <a:spLocks/>
          </p:cNvSpPr>
          <p:nvPr/>
        </p:nvSpPr>
        <p:spPr>
          <a:xfrm>
            <a:off x="4506064" y="1274976"/>
            <a:ext cx="4338349" cy="3192250"/>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Font typeface="Arial"/>
              <a:buNone/>
            </a:pPr>
            <a:r>
              <a:rPr lang="en-US" sz="1800" b="1">
                <a:solidFill>
                  <a:srgbClr val="00A5B5"/>
                </a:solidFill>
                <a:latin typeface="+mn-lt"/>
                <a:ea typeface="Open Sans" panose="020B0606030504020204" pitchFamily="34" charset="0"/>
                <a:cs typeface="Arial" panose="020B0604020202020204" pitchFamily="34" charset="0"/>
              </a:rPr>
              <a:t>Know the Business Strategy</a:t>
            </a:r>
          </a:p>
          <a:p>
            <a:pPr marL="274320" indent="-274320">
              <a:buClr>
                <a:schemeClr val="accent1"/>
              </a:buClr>
              <a:buFont typeface="Arial" panose="020B0604020202020204" pitchFamily="34" charset="0"/>
              <a:buChar char="›"/>
            </a:pPr>
            <a:r>
              <a:rPr lang="en-US" sz="1500">
                <a:solidFill>
                  <a:schemeClr val="tx2"/>
                </a:solidFill>
                <a:latin typeface="+mn-lt"/>
              </a:rPr>
              <a:t>One Year</a:t>
            </a:r>
          </a:p>
          <a:p>
            <a:pPr marL="274320" indent="-274320">
              <a:buClr>
                <a:schemeClr val="accent1"/>
              </a:buClr>
              <a:buFont typeface="Arial" panose="020B0604020202020204" pitchFamily="34" charset="0"/>
              <a:buChar char="›"/>
            </a:pPr>
            <a:r>
              <a:rPr lang="en-US" sz="1500">
                <a:solidFill>
                  <a:schemeClr val="tx2"/>
                </a:solidFill>
                <a:latin typeface="+mn-lt"/>
              </a:rPr>
              <a:t>Multi-year Road Map</a:t>
            </a:r>
          </a:p>
          <a:p>
            <a:pPr marL="274320" indent="-274320">
              <a:buClr>
                <a:schemeClr val="accent1"/>
              </a:buClr>
              <a:buFont typeface="Arial" panose="020B0604020202020204" pitchFamily="34" charset="0"/>
              <a:buChar char="›"/>
            </a:pPr>
            <a:r>
              <a:rPr lang="en-US" sz="1500">
                <a:solidFill>
                  <a:schemeClr val="tx2"/>
                </a:solidFill>
                <a:latin typeface="+mn-lt"/>
              </a:rPr>
              <a:t>Brand Standards, Perceptions, Intentions</a:t>
            </a:r>
          </a:p>
          <a:p>
            <a:pPr marL="274320" indent="-274320">
              <a:buClr>
                <a:schemeClr val="accent1"/>
              </a:buClr>
              <a:buFont typeface="Arial" panose="020B0604020202020204" pitchFamily="34" charset="0"/>
              <a:buChar char="›"/>
            </a:pPr>
            <a:r>
              <a:rPr lang="en-US" sz="1500">
                <a:solidFill>
                  <a:schemeClr val="tx2"/>
                </a:solidFill>
                <a:latin typeface="+mn-lt"/>
              </a:rPr>
              <a:t>Mission, Vision, Values Alignment</a:t>
            </a:r>
          </a:p>
          <a:p>
            <a:pPr marL="274320" indent="-274320">
              <a:buClr>
                <a:schemeClr val="accent1"/>
              </a:buClr>
              <a:buFont typeface="Arial" panose="020B0604020202020204" pitchFamily="34" charset="0"/>
              <a:buChar char="›"/>
            </a:pPr>
            <a:r>
              <a:rPr lang="en-US" sz="1500" b="1">
                <a:solidFill>
                  <a:schemeClr val="accent1"/>
                </a:solidFill>
                <a:latin typeface="+mn-lt"/>
              </a:rPr>
              <a:t>New</a:t>
            </a:r>
            <a:r>
              <a:rPr lang="en-US" sz="1500">
                <a:solidFill>
                  <a:schemeClr val="tx2"/>
                </a:solidFill>
                <a:latin typeface="+mn-lt"/>
              </a:rPr>
              <a:t> Customer Acquisition</a:t>
            </a:r>
          </a:p>
          <a:p>
            <a:pPr marL="274320" indent="-274320">
              <a:buClr>
                <a:schemeClr val="accent1"/>
              </a:buClr>
              <a:buFont typeface="Arial" panose="020B0604020202020204" pitchFamily="34" charset="0"/>
              <a:buChar char="›"/>
            </a:pPr>
            <a:r>
              <a:rPr lang="en-US" sz="1500">
                <a:solidFill>
                  <a:schemeClr val="tx2"/>
                </a:solidFill>
                <a:latin typeface="+mn-lt"/>
              </a:rPr>
              <a:t>What are you trying to maximize or minimize in your solution offering to your customers?</a:t>
            </a:r>
          </a:p>
          <a:p>
            <a:pPr marL="274320" indent="-274320">
              <a:buClr>
                <a:schemeClr val="accent1"/>
              </a:buClr>
              <a:buFont typeface="Arial" panose="020B0604020202020204" pitchFamily="34" charset="0"/>
              <a:buChar char="›"/>
            </a:pPr>
            <a:r>
              <a:rPr lang="en-US" sz="1500">
                <a:solidFill>
                  <a:schemeClr val="tx2"/>
                </a:solidFill>
                <a:latin typeface="+mn-lt"/>
              </a:rPr>
              <a:t>Industry Standards or Legislation Impact</a:t>
            </a:r>
          </a:p>
          <a:p>
            <a:pPr marL="274320" indent="-274320">
              <a:buClr>
                <a:schemeClr val="accent1"/>
              </a:buClr>
              <a:buFont typeface="Arial" panose="020B0604020202020204" pitchFamily="34" charset="0"/>
              <a:buChar char="›"/>
            </a:pPr>
            <a:r>
              <a:rPr lang="en-US" sz="1500">
                <a:solidFill>
                  <a:schemeClr val="tx2"/>
                </a:solidFill>
                <a:latin typeface="+mn-lt"/>
              </a:rPr>
              <a:t>Tools, Resources, and Budget (Not a Primary Factor of Future Organizational Design)</a:t>
            </a:r>
            <a:endParaRPr lang="en-US" sz="1600">
              <a:solidFill>
                <a:schemeClr val="tx2"/>
              </a:solidFill>
            </a:endParaRPr>
          </a:p>
          <a:p>
            <a:pPr marL="0" indent="0">
              <a:buClr>
                <a:srgbClr val="FF6D22"/>
              </a:buClr>
              <a:buNone/>
            </a:pPr>
            <a:endParaRPr lang="en-US" sz="1600">
              <a:solidFill>
                <a:schemeClr val="tx2"/>
              </a:solidFill>
            </a:endParaRPr>
          </a:p>
        </p:txBody>
      </p:sp>
      <p:pic>
        <p:nvPicPr>
          <p:cNvPr id="3" name="Picture 2">
            <a:extLst>
              <a:ext uri="{FF2B5EF4-FFF2-40B4-BE49-F238E27FC236}">
                <a16:creationId xmlns:a16="http://schemas.microsoft.com/office/drawing/2014/main" id="{F5F35877-F5B1-3584-0FF8-5D807A511E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81698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602E-E394-22D9-A0FF-A5230A968D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ACC78D-79DA-A802-F7A1-4060B2C134CB}"/>
              </a:ext>
            </a:extLst>
          </p:cNvPr>
          <p:cNvSpPr/>
          <p:nvPr/>
        </p:nvSpPr>
        <p:spPr>
          <a:xfrm>
            <a:off x="3686175" y="1307592"/>
            <a:ext cx="5457826" cy="383590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11" name="Freeform: Shape 10">
            <a:extLst>
              <a:ext uri="{FF2B5EF4-FFF2-40B4-BE49-F238E27FC236}">
                <a16:creationId xmlns:a16="http://schemas.microsoft.com/office/drawing/2014/main" id="{3E27F350-DCA2-A651-85C4-30ABB17929BA}"/>
              </a:ext>
            </a:extLst>
          </p:cNvPr>
          <p:cNvSpPr/>
          <p:nvPr/>
        </p:nvSpPr>
        <p:spPr>
          <a:xfrm>
            <a:off x="0" y="1307585"/>
            <a:ext cx="4516285" cy="3835915"/>
          </a:xfrm>
          <a:custGeom>
            <a:avLst/>
            <a:gdLst>
              <a:gd name="connsiteX0" fmla="*/ 0 w 4516285"/>
              <a:gd name="connsiteY0" fmla="*/ 0 h 3835915"/>
              <a:gd name="connsiteX1" fmla="*/ 579120 w 4516285"/>
              <a:gd name="connsiteY1" fmla="*/ 0 h 3835915"/>
              <a:gd name="connsiteX2" fmla="*/ 579120 w 4516285"/>
              <a:gd name="connsiteY2" fmla="*/ 1 h 3835915"/>
              <a:gd name="connsiteX3" fmla="*/ 3697897 w 4516285"/>
              <a:gd name="connsiteY3" fmla="*/ 1 h 3835915"/>
              <a:gd name="connsiteX4" fmla="*/ 4516285 w 4516285"/>
              <a:gd name="connsiteY4" fmla="*/ 1917956 h 3835915"/>
              <a:gd name="connsiteX5" fmla="*/ 3697897 w 4516285"/>
              <a:gd name="connsiteY5" fmla="*/ 3835911 h 3835915"/>
              <a:gd name="connsiteX6" fmla="*/ 579120 w 4516285"/>
              <a:gd name="connsiteY6" fmla="*/ 3835911 h 3835915"/>
              <a:gd name="connsiteX7" fmla="*/ 579120 w 4516285"/>
              <a:gd name="connsiteY7" fmla="*/ 3835915 h 3835915"/>
              <a:gd name="connsiteX8" fmla="*/ 0 w 4516285"/>
              <a:gd name="connsiteY8" fmla="*/ 3835915 h 383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6285" h="3835915">
                <a:moveTo>
                  <a:pt x="0" y="0"/>
                </a:moveTo>
                <a:lnTo>
                  <a:pt x="579120" y="0"/>
                </a:lnTo>
                <a:lnTo>
                  <a:pt x="579120" y="1"/>
                </a:lnTo>
                <a:lnTo>
                  <a:pt x="3697897" y="1"/>
                </a:lnTo>
                <a:lnTo>
                  <a:pt x="4516285" y="1917956"/>
                </a:lnTo>
                <a:lnTo>
                  <a:pt x="3697897" y="3835911"/>
                </a:lnTo>
                <a:lnTo>
                  <a:pt x="579120" y="3835911"/>
                </a:lnTo>
                <a:lnTo>
                  <a:pt x="579120" y="3835915"/>
                </a:lnTo>
                <a:lnTo>
                  <a:pt x="0" y="3835915"/>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0823120D-7257-1B89-002C-F06922CC2B1B}"/>
              </a:ext>
            </a:extLst>
          </p:cNvPr>
          <p:cNvSpPr>
            <a:spLocks noGrp="1"/>
          </p:cNvSpPr>
          <p:nvPr>
            <p:ph type="title" idx="4294967295"/>
          </p:nvPr>
        </p:nvSpPr>
        <p:spPr>
          <a:xfrm>
            <a:off x="366349" y="262157"/>
            <a:ext cx="8527162" cy="827088"/>
          </a:xfrm>
          <a:prstGeom prst="rect">
            <a:avLst/>
          </a:prstGeom>
        </p:spPr>
        <p:txBody>
          <a:bodyPr anchor="ctr"/>
          <a:lstStyle/>
          <a:p>
            <a:pPr>
              <a:lnSpc>
                <a:spcPct val="90000"/>
              </a:lnSpc>
            </a:pPr>
            <a:r>
              <a:rPr lang="en-US" sz="3200" b="1">
                <a:solidFill>
                  <a:schemeClr val="tx2"/>
                </a:solidFill>
                <a:latin typeface="+mj-lt"/>
                <a:ea typeface="Open Sans" panose="020B0606030504020204" pitchFamily="34" charset="0"/>
              </a:rPr>
              <a:t>What are the Intentions of the </a:t>
            </a:r>
            <a:br>
              <a:rPr lang="en-US" sz="3200" b="1">
                <a:solidFill>
                  <a:schemeClr val="tx1"/>
                </a:solidFill>
                <a:latin typeface="+mj-lt"/>
                <a:ea typeface="Open Sans" panose="020B0606030504020204" pitchFamily="34" charset="0"/>
              </a:rPr>
            </a:br>
            <a:r>
              <a:rPr lang="en-US" sz="3200" b="1">
                <a:solidFill>
                  <a:schemeClr val="accent3"/>
                </a:solidFill>
                <a:latin typeface="+mj-lt"/>
                <a:ea typeface="Open Sans" panose="020B0606030504020204" pitchFamily="34" charset="0"/>
              </a:rPr>
              <a:t>Organizational Design Project </a:t>
            </a:r>
            <a:endParaRPr lang="en-US" sz="3200" b="1">
              <a:solidFill>
                <a:srgbClr val="00A5B5"/>
              </a:solidFill>
              <a:latin typeface="+mj-lt"/>
            </a:endParaRPr>
          </a:p>
        </p:txBody>
      </p:sp>
      <p:sp>
        <p:nvSpPr>
          <p:cNvPr id="9" name="TextBox 8">
            <a:extLst>
              <a:ext uri="{FF2B5EF4-FFF2-40B4-BE49-F238E27FC236}">
                <a16:creationId xmlns:a16="http://schemas.microsoft.com/office/drawing/2014/main" id="{E455D7E0-873A-82A2-1673-8FD691D77DAF}"/>
              </a:ext>
            </a:extLst>
          </p:cNvPr>
          <p:cNvSpPr txBox="1"/>
          <p:nvPr/>
        </p:nvSpPr>
        <p:spPr>
          <a:xfrm>
            <a:off x="4864175" y="1982975"/>
            <a:ext cx="3855480" cy="2754600"/>
          </a:xfrm>
          <a:prstGeom prst="rect">
            <a:avLst/>
          </a:prstGeom>
          <a:noFill/>
        </p:spPr>
        <p:txBody>
          <a:bodyPr wrap="square">
            <a:spAutoFit/>
          </a:bodyPr>
          <a:lstStyle/>
          <a:p>
            <a:pPr marL="274320" indent="-274320">
              <a:spcAft>
                <a:spcPts val="600"/>
              </a:spcAft>
              <a:buClr>
                <a:schemeClr val="accent3"/>
              </a:buClr>
              <a:buFont typeface="Arial" panose="020B0604020202020204" pitchFamily="34" charset="0"/>
              <a:buChar char="›"/>
            </a:pPr>
            <a:r>
              <a:rPr lang="en-US" sz="1600">
                <a:solidFill>
                  <a:schemeClr val="tx2"/>
                </a:solidFill>
              </a:rPr>
              <a:t>What Needs to Change for Efficiency and Effectiveness</a:t>
            </a:r>
          </a:p>
          <a:p>
            <a:pPr marL="274320" indent="-274320">
              <a:spcAft>
                <a:spcPts val="600"/>
              </a:spcAft>
              <a:buClr>
                <a:schemeClr val="accent3"/>
              </a:buClr>
              <a:buFont typeface="Arial" panose="020B0604020202020204" pitchFamily="34" charset="0"/>
              <a:buChar char="›"/>
            </a:pPr>
            <a:r>
              <a:rPr lang="en-US" sz="1600">
                <a:solidFill>
                  <a:schemeClr val="tx2"/>
                </a:solidFill>
              </a:rPr>
              <a:t>Cost Control</a:t>
            </a:r>
          </a:p>
          <a:p>
            <a:pPr marL="274320" indent="-274320">
              <a:spcAft>
                <a:spcPts val="600"/>
              </a:spcAft>
              <a:buClr>
                <a:schemeClr val="accent3"/>
              </a:buClr>
              <a:buFont typeface="Arial" panose="020B0604020202020204" pitchFamily="34" charset="0"/>
              <a:buChar char="›"/>
            </a:pPr>
            <a:r>
              <a:rPr lang="en-US" sz="1600">
                <a:solidFill>
                  <a:schemeClr val="tx2"/>
                </a:solidFill>
              </a:rPr>
              <a:t>New Target Markets</a:t>
            </a:r>
          </a:p>
          <a:p>
            <a:pPr marL="274320" indent="-274320">
              <a:spcAft>
                <a:spcPts val="600"/>
              </a:spcAft>
              <a:buClr>
                <a:schemeClr val="accent3"/>
              </a:buClr>
              <a:buFont typeface="Arial" panose="020B0604020202020204" pitchFamily="34" charset="0"/>
              <a:buChar char="›"/>
            </a:pPr>
            <a:r>
              <a:rPr lang="en-US" sz="1600">
                <a:solidFill>
                  <a:schemeClr val="tx2"/>
                </a:solidFill>
              </a:rPr>
              <a:t>Funding Rounds </a:t>
            </a:r>
          </a:p>
          <a:p>
            <a:pPr marL="274320" indent="-274320">
              <a:spcAft>
                <a:spcPts val="600"/>
              </a:spcAft>
              <a:buClr>
                <a:schemeClr val="accent3"/>
              </a:buClr>
              <a:buFont typeface="Arial" panose="020B0604020202020204" pitchFamily="34" charset="0"/>
              <a:buChar char="›"/>
            </a:pPr>
            <a:r>
              <a:rPr lang="en-US" sz="1600">
                <a:solidFill>
                  <a:schemeClr val="tx2"/>
                </a:solidFill>
              </a:rPr>
              <a:t>Legislation and Industry Impact</a:t>
            </a:r>
          </a:p>
          <a:p>
            <a:pPr marL="274320" indent="-274320">
              <a:buClr>
                <a:schemeClr val="accent3"/>
              </a:buClr>
              <a:buFont typeface="Arial" panose="020B0604020202020204" pitchFamily="34" charset="0"/>
              <a:buChar char="›"/>
            </a:pPr>
            <a:r>
              <a:rPr lang="en-US" sz="1600">
                <a:solidFill>
                  <a:schemeClr val="tx2"/>
                </a:solidFill>
              </a:rPr>
              <a:t>Consumer Behavior</a:t>
            </a:r>
            <a:endParaRPr lang="en-US" sz="1200">
              <a:solidFill>
                <a:schemeClr val="tx2"/>
              </a:solidFill>
            </a:endParaRPr>
          </a:p>
          <a:p>
            <a:pPr marL="274320" indent="-274320">
              <a:buClr>
                <a:srgbClr val="00A5B5"/>
              </a:buClr>
            </a:pPr>
            <a:endParaRPr lang="en-US" sz="1200">
              <a:solidFill>
                <a:schemeClr val="tx2"/>
              </a:solidFill>
            </a:endParaRPr>
          </a:p>
          <a:p>
            <a:pPr marL="274320" indent="-274320">
              <a:spcAft>
                <a:spcPts val="600"/>
              </a:spcAft>
              <a:buClr>
                <a:srgbClr val="00A5B5"/>
              </a:buClr>
            </a:pPr>
            <a:r>
              <a:rPr lang="en-US" sz="2400" b="1">
                <a:solidFill>
                  <a:schemeClr val="tx2"/>
                </a:solidFill>
              </a:rPr>
              <a:t>Building </a:t>
            </a:r>
            <a:r>
              <a:rPr lang="en-US" sz="2400" b="1">
                <a:solidFill>
                  <a:schemeClr val="accent1"/>
                </a:solidFill>
              </a:rPr>
              <a:t>Trust</a:t>
            </a:r>
            <a:r>
              <a:rPr lang="en-US" sz="2400" b="1">
                <a:solidFill>
                  <a:schemeClr val="tx2"/>
                </a:solidFill>
              </a:rPr>
              <a:t> is Key</a:t>
            </a:r>
          </a:p>
        </p:txBody>
      </p:sp>
      <p:sp>
        <p:nvSpPr>
          <p:cNvPr id="7" name="TextBox 6">
            <a:extLst>
              <a:ext uri="{FF2B5EF4-FFF2-40B4-BE49-F238E27FC236}">
                <a16:creationId xmlns:a16="http://schemas.microsoft.com/office/drawing/2014/main" id="{F2F7053C-3752-5C4E-35B8-8CA214E425F8}"/>
              </a:ext>
            </a:extLst>
          </p:cNvPr>
          <p:cNvSpPr txBox="1"/>
          <p:nvPr/>
        </p:nvSpPr>
        <p:spPr>
          <a:xfrm>
            <a:off x="4864175" y="1574331"/>
            <a:ext cx="3419676" cy="400110"/>
          </a:xfrm>
          <a:prstGeom prst="rect">
            <a:avLst/>
          </a:prstGeom>
          <a:noFill/>
        </p:spPr>
        <p:txBody>
          <a:bodyPr wrap="square">
            <a:spAutoFit/>
          </a:bodyPr>
          <a:lstStyle/>
          <a:p>
            <a:pPr marL="0" indent="0">
              <a:spcBef>
                <a:spcPts val="0"/>
              </a:spcBef>
              <a:spcAft>
                <a:spcPts val="1000"/>
              </a:spcAft>
              <a:buNone/>
            </a:pPr>
            <a:r>
              <a:rPr lang="en-US" sz="2000" b="1">
                <a:solidFill>
                  <a:srgbClr val="00A5B5"/>
                </a:solidFill>
                <a:ea typeface="Open Sans" panose="020B0606030504020204" pitchFamily="34" charset="0"/>
                <a:cs typeface="Arial" panose="020B0604020202020204" pitchFamily="34" charset="0"/>
              </a:rPr>
              <a:t>What are you solving for?</a:t>
            </a:r>
          </a:p>
        </p:txBody>
      </p:sp>
      <p:sp>
        <p:nvSpPr>
          <p:cNvPr id="8" name="TextBox 7">
            <a:extLst>
              <a:ext uri="{FF2B5EF4-FFF2-40B4-BE49-F238E27FC236}">
                <a16:creationId xmlns:a16="http://schemas.microsoft.com/office/drawing/2014/main" id="{2DAECE03-22AB-6CC8-A69E-C9A8BBEF6040}"/>
              </a:ext>
            </a:extLst>
          </p:cNvPr>
          <p:cNvSpPr txBox="1"/>
          <p:nvPr/>
        </p:nvSpPr>
        <p:spPr>
          <a:xfrm>
            <a:off x="340614" y="1982975"/>
            <a:ext cx="3345561" cy="1877437"/>
          </a:xfrm>
          <a:prstGeom prst="rect">
            <a:avLst/>
          </a:prstGeom>
          <a:noFill/>
        </p:spPr>
        <p:txBody>
          <a:bodyPr wrap="square">
            <a:spAutoFit/>
          </a:bodyPr>
          <a:lstStyle/>
          <a:p>
            <a:pPr marL="274320" lvl="1" indent="-274320">
              <a:spcAft>
                <a:spcPts val="600"/>
              </a:spcAft>
              <a:buClr>
                <a:schemeClr val="bg1"/>
              </a:buClr>
              <a:buFont typeface="Arial" panose="020B0604020202020204" pitchFamily="34" charset="0"/>
              <a:buChar char="›"/>
            </a:pPr>
            <a:r>
              <a:rPr lang="en-US" sz="1600">
                <a:solidFill>
                  <a:schemeClr val="bg1"/>
                </a:solidFill>
                <a:ea typeface="Open Sans" panose="020B0606030504020204" pitchFamily="34" charset="0"/>
              </a:rPr>
              <a:t>Slow and Steady or Bold and Transparent</a:t>
            </a:r>
          </a:p>
          <a:p>
            <a:pPr marL="274320" lvl="1" indent="-274320">
              <a:spcAft>
                <a:spcPts val="600"/>
              </a:spcAft>
              <a:buClr>
                <a:schemeClr val="bg1"/>
              </a:buClr>
              <a:buFont typeface="Arial" panose="020B0604020202020204" pitchFamily="34" charset="0"/>
              <a:buChar char="›"/>
            </a:pPr>
            <a:r>
              <a:rPr lang="en-US" sz="1600">
                <a:solidFill>
                  <a:schemeClr val="bg1"/>
                </a:solidFill>
                <a:ea typeface="Open Sans" panose="020B0606030504020204" pitchFamily="34" charset="0"/>
              </a:rPr>
              <a:t>Target Audience</a:t>
            </a:r>
          </a:p>
          <a:p>
            <a:pPr marL="274320" lvl="1" indent="-274320">
              <a:spcAft>
                <a:spcPts val="600"/>
              </a:spcAft>
              <a:buClr>
                <a:schemeClr val="bg1"/>
              </a:buClr>
              <a:buFont typeface="Arial" panose="020B0604020202020204" pitchFamily="34" charset="0"/>
              <a:buChar char="›"/>
            </a:pPr>
            <a:r>
              <a:rPr lang="en-US" sz="1600">
                <a:solidFill>
                  <a:schemeClr val="bg1"/>
                </a:solidFill>
                <a:ea typeface="Open Sans" panose="020B0606030504020204" pitchFamily="34" charset="0"/>
              </a:rPr>
              <a:t>Necessary Information</a:t>
            </a:r>
          </a:p>
          <a:p>
            <a:pPr marL="274320" lvl="1" indent="-274320">
              <a:spcAft>
                <a:spcPts val="600"/>
              </a:spcAft>
              <a:buClr>
                <a:schemeClr val="bg1"/>
              </a:buClr>
              <a:buFont typeface="Arial" panose="020B0604020202020204" pitchFamily="34" charset="0"/>
              <a:buChar char="›"/>
            </a:pPr>
            <a:r>
              <a:rPr lang="en-US" sz="1600">
                <a:solidFill>
                  <a:schemeClr val="bg1"/>
                </a:solidFill>
                <a:ea typeface="Open Sans" panose="020B0606030504020204" pitchFamily="34" charset="0"/>
              </a:rPr>
              <a:t>Talk Tracks</a:t>
            </a:r>
          </a:p>
          <a:p>
            <a:pPr marL="274320" lvl="1" indent="-274320">
              <a:spcAft>
                <a:spcPts val="600"/>
              </a:spcAft>
              <a:buClr>
                <a:schemeClr val="bg1"/>
              </a:buClr>
              <a:buFont typeface="Arial" panose="020B0604020202020204" pitchFamily="34" charset="0"/>
              <a:buChar char="›"/>
            </a:pPr>
            <a:r>
              <a:rPr lang="en-US" sz="1600">
                <a:solidFill>
                  <a:schemeClr val="bg1"/>
                </a:solidFill>
                <a:ea typeface="Open Sans" panose="020B0606030504020204" pitchFamily="34" charset="0"/>
              </a:rPr>
              <a:t>Objection Handling</a:t>
            </a:r>
          </a:p>
        </p:txBody>
      </p:sp>
      <p:pic>
        <p:nvPicPr>
          <p:cNvPr id="2" name="Picture 1">
            <a:extLst>
              <a:ext uri="{FF2B5EF4-FFF2-40B4-BE49-F238E27FC236}">
                <a16:creationId xmlns:a16="http://schemas.microsoft.com/office/drawing/2014/main" id="{BBDC69C5-2616-6B51-9463-F31C81FCB3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2902971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3164B34-2FEF-727E-F0D1-8DB39716B8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18F369-8967-DBA1-07E9-457DC8886BD8}"/>
              </a:ext>
            </a:extLst>
          </p:cNvPr>
          <p:cNvPicPr>
            <a:picLocks noChangeAspect="1"/>
          </p:cNvPicPr>
          <p:nvPr/>
        </p:nvPicPr>
        <p:blipFill>
          <a:blip r:embed="rId3" cstate="print">
            <a:extLst>
              <a:ext uri="{28A0092B-C50C-407E-A947-70E740481C1C}">
                <a14:useLocalDpi xmlns:a14="http://schemas.microsoft.com/office/drawing/2010/main"/>
              </a:ext>
            </a:extLst>
          </a:blip>
          <a:srcRect l="41895" r="3851"/>
          <a:stretch>
            <a:fillRect/>
          </a:stretch>
        </p:blipFill>
        <p:spPr>
          <a:xfrm>
            <a:off x="19" y="10"/>
            <a:ext cx="4181455" cy="5143490"/>
          </a:xfrm>
          <a:prstGeom prst="rect">
            <a:avLst/>
          </a:prstGeom>
          <a:noFill/>
        </p:spPr>
      </p:pic>
      <p:sp>
        <p:nvSpPr>
          <p:cNvPr id="6" name="Title 5">
            <a:extLst>
              <a:ext uri="{FF2B5EF4-FFF2-40B4-BE49-F238E27FC236}">
                <a16:creationId xmlns:a16="http://schemas.microsoft.com/office/drawing/2014/main" id="{C51A6CE5-83C0-29FB-7429-8DB7181F3C24}"/>
              </a:ext>
            </a:extLst>
          </p:cNvPr>
          <p:cNvSpPr>
            <a:spLocks noGrp="1"/>
          </p:cNvSpPr>
          <p:nvPr>
            <p:ph type="title"/>
          </p:nvPr>
        </p:nvSpPr>
        <p:spPr>
          <a:xfrm>
            <a:off x="4572021" y="657127"/>
            <a:ext cx="4181455" cy="714801"/>
          </a:xfrm>
        </p:spPr>
        <p:txBody>
          <a:bodyPr lIns="91440" tIns="45720" rIns="91440" bIns="45720" anchor="t">
            <a:normAutofit fontScale="90000"/>
          </a:bodyPr>
          <a:lstStyle/>
          <a:p>
            <a:pPr>
              <a:lnSpc>
                <a:spcPct val="90000"/>
              </a:lnSpc>
            </a:pPr>
            <a:r>
              <a:rPr lang="en-US" sz="3600" b="1">
                <a:cs typeface="Arial"/>
              </a:rPr>
              <a:t>Build Trust</a:t>
            </a:r>
            <a:br>
              <a:rPr lang="en-US" sz="2000" b="1"/>
            </a:br>
            <a:r>
              <a:rPr lang="en-US" sz="2000">
                <a:cs typeface="Arial"/>
              </a:rPr>
              <a:t>Mindful </a:t>
            </a:r>
            <a:endParaRPr lang="en-US" sz="2000" b="1">
              <a:cs typeface="Arial"/>
            </a:endParaRPr>
          </a:p>
        </p:txBody>
      </p:sp>
      <p:sp>
        <p:nvSpPr>
          <p:cNvPr id="7" name="Text Placeholder 6">
            <a:extLst>
              <a:ext uri="{FF2B5EF4-FFF2-40B4-BE49-F238E27FC236}">
                <a16:creationId xmlns:a16="http://schemas.microsoft.com/office/drawing/2014/main" id="{A7F5745F-4A79-9DFF-BAD6-1C3B87666C85}"/>
              </a:ext>
            </a:extLst>
          </p:cNvPr>
          <p:cNvSpPr>
            <a:spLocks noGrp="1"/>
          </p:cNvSpPr>
          <p:nvPr>
            <p:ph type="body" sz="quarter" idx="14"/>
          </p:nvPr>
        </p:nvSpPr>
        <p:spPr>
          <a:xfrm>
            <a:off x="4572000" y="1580476"/>
            <a:ext cx="4181474" cy="3274097"/>
          </a:xfrm>
        </p:spPr>
        <p:txBody>
          <a:bodyPr>
            <a:normAutofit/>
          </a:bodyPr>
          <a:lstStyle/>
          <a:p>
            <a:pPr marL="274320" indent="-274320">
              <a:buClr>
                <a:schemeClr val="bg1"/>
              </a:buClr>
              <a:buFont typeface="Arial" panose="020B0604020202020204" pitchFamily="34" charset="0"/>
              <a:buChar char="›"/>
            </a:pPr>
            <a:r>
              <a:rPr lang="en-US"/>
              <a:t>Mindsets</a:t>
            </a:r>
          </a:p>
          <a:p>
            <a:pPr marL="274320" indent="-274320">
              <a:buClr>
                <a:schemeClr val="bg1"/>
              </a:buClr>
              <a:buFont typeface="Arial" panose="020B0604020202020204" pitchFamily="34" charset="0"/>
              <a:buChar char="›"/>
            </a:pPr>
            <a:r>
              <a:rPr lang="en-US"/>
              <a:t>Sentiments</a:t>
            </a:r>
          </a:p>
          <a:p>
            <a:pPr marL="274320" indent="-274320">
              <a:buClr>
                <a:schemeClr val="bg1"/>
              </a:buClr>
              <a:buFont typeface="Arial" panose="020B0604020202020204" pitchFamily="34" charset="0"/>
              <a:buChar char="›"/>
            </a:pPr>
            <a:r>
              <a:rPr lang="en-US"/>
              <a:t>Capability</a:t>
            </a:r>
          </a:p>
          <a:p>
            <a:pPr marL="274320" indent="-274320">
              <a:buClr>
                <a:schemeClr val="bg1"/>
              </a:buClr>
              <a:buFont typeface="Arial" panose="020B0604020202020204" pitchFamily="34" charset="0"/>
              <a:buChar char="›"/>
            </a:pPr>
            <a:r>
              <a:rPr lang="en-US"/>
              <a:t>Emotional Intelligence</a:t>
            </a:r>
          </a:p>
          <a:p>
            <a:pPr marL="274320" indent="-274320">
              <a:buClr>
                <a:schemeClr val="bg1"/>
              </a:buClr>
              <a:buFont typeface="Arial" panose="020B0604020202020204" pitchFamily="34" charset="0"/>
              <a:buChar char="›"/>
            </a:pPr>
            <a:r>
              <a:rPr lang="en-US"/>
              <a:t>Transparency</a:t>
            </a:r>
          </a:p>
          <a:p>
            <a:pPr marL="274320" indent="-274320">
              <a:buClr>
                <a:schemeClr val="bg1"/>
              </a:buClr>
              <a:buFont typeface="Arial" panose="020B0604020202020204" pitchFamily="34" charset="0"/>
              <a:buChar char="›"/>
            </a:pPr>
            <a:r>
              <a:rPr lang="en-US"/>
              <a:t>Social Capital</a:t>
            </a:r>
          </a:p>
          <a:p>
            <a:pPr marL="274320" indent="-274320">
              <a:buClr>
                <a:schemeClr val="bg1"/>
              </a:buClr>
              <a:buFont typeface="Arial" panose="020B0604020202020204" pitchFamily="34" charset="0"/>
              <a:buChar char="›"/>
            </a:pPr>
            <a:r>
              <a:rPr lang="en-US"/>
              <a:t>Present Conversation—Future Impacts</a:t>
            </a:r>
          </a:p>
          <a:p>
            <a:pPr marL="274320" indent="-274320">
              <a:buClr>
                <a:schemeClr val="bg1"/>
              </a:buClr>
              <a:buFont typeface="Arial" panose="020B0604020202020204" pitchFamily="34" charset="0"/>
              <a:buChar char="›"/>
            </a:pPr>
            <a:r>
              <a:rPr lang="en-US"/>
              <a:t>Communication Frequency</a:t>
            </a:r>
          </a:p>
        </p:txBody>
      </p:sp>
      <p:pic>
        <p:nvPicPr>
          <p:cNvPr id="2" name="Picture 1">
            <a:extLst>
              <a:ext uri="{FF2B5EF4-FFF2-40B4-BE49-F238E27FC236}">
                <a16:creationId xmlns:a16="http://schemas.microsoft.com/office/drawing/2014/main" id="{EE9FA7BE-B9EF-47DF-1035-C035ECD06A9A}"/>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286866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0E08"/>
        </a:solidFill>
        <a:effectLst/>
      </p:bgPr>
    </p:bg>
    <p:spTree>
      <p:nvGrpSpPr>
        <p:cNvPr id="1" name=""/>
        <p:cNvGrpSpPr/>
        <p:nvPr/>
      </p:nvGrpSpPr>
      <p:grpSpPr>
        <a:xfrm>
          <a:off x="0" y="0"/>
          <a:ext cx="0" cy="0"/>
          <a:chOff x="0" y="0"/>
          <a:chExt cx="0" cy="0"/>
        </a:xfrm>
      </p:grpSpPr>
      <p:pic>
        <p:nvPicPr>
          <p:cNvPr id="3" name="Picture 2" descr="Engineers on site looking up">
            <a:extLst>
              <a:ext uri="{FF2B5EF4-FFF2-40B4-BE49-F238E27FC236}">
                <a16:creationId xmlns:a16="http://schemas.microsoft.com/office/drawing/2014/main" id="{436236D6-9B49-0BA0-FBBD-05D18FC7C83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105000"/>
                    </a14:imgEffect>
                    <a14:imgEffect>
                      <a14:brightnessContrast bright="10000" contrast="3000"/>
                    </a14:imgEffect>
                  </a14:imgLayer>
                </a14:imgProps>
              </a:ext>
              <a:ext uri="{28A0092B-C50C-407E-A947-70E740481C1C}">
                <a14:useLocalDpi xmlns:a14="http://schemas.microsoft.com/office/drawing/2010/main"/>
              </a:ext>
            </a:extLst>
          </a:blip>
          <a:srcRect l="-3088" r="15631"/>
          <a:stretch>
            <a:fillRect/>
          </a:stretch>
        </p:blipFill>
        <p:spPr>
          <a:xfrm>
            <a:off x="2311401" y="0"/>
            <a:ext cx="6832600" cy="5143500"/>
          </a:xfrm>
          <a:prstGeom prst="rect">
            <a:avLst/>
          </a:prstGeom>
        </p:spPr>
      </p:pic>
      <p:sp>
        <p:nvSpPr>
          <p:cNvPr id="2" name="Rectangle 1">
            <a:extLst>
              <a:ext uri="{FF2B5EF4-FFF2-40B4-BE49-F238E27FC236}">
                <a16:creationId xmlns:a16="http://schemas.microsoft.com/office/drawing/2014/main" id="{3AE177E8-C966-CEBF-5032-D5CF94C466D1}"/>
              </a:ext>
            </a:extLst>
          </p:cNvPr>
          <p:cNvSpPr/>
          <p:nvPr/>
        </p:nvSpPr>
        <p:spPr>
          <a:xfrm rot="10800000" flipH="1">
            <a:off x="1" y="0"/>
            <a:ext cx="4952999" cy="5143500"/>
          </a:xfrm>
          <a:prstGeom prst="rect">
            <a:avLst/>
          </a:prstGeom>
          <a:gradFill flip="none" rotWithShape="1">
            <a:gsLst>
              <a:gs pos="58000">
                <a:srgbClr val="160E07"/>
              </a:gs>
              <a:gs pos="100000">
                <a:srgbClr val="160E07">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AA1737F-6F96-D1D1-F65B-DDB6A644A02B}"/>
              </a:ext>
            </a:extLst>
          </p:cNvPr>
          <p:cNvSpPr txBox="1">
            <a:spLocks/>
          </p:cNvSpPr>
          <p:nvPr/>
        </p:nvSpPr>
        <p:spPr>
          <a:xfrm>
            <a:off x="366349" y="384541"/>
            <a:ext cx="3987937" cy="368300"/>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3200" b="1" spc="-20">
                <a:solidFill>
                  <a:schemeClr val="bg1"/>
                </a:solidFill>
                <a:latin typeface="+mj-lt"/>
              </a:rPr>
              <a:t>Building Trust with Decision Makers</a:t>
            </a:r>
          </a:p>
        </p:txBody>
      </p:sp>
      <p:sp>
        <p:nvSpPr>
          <p:cNvPr id="5" name="TextBox 4">
            <a:extLst>
              <a:ext uri="{FF2B5EF4-FFF2-40B4-BE49-F238E27FC236}">
                <a16:creationId xmlns:a16="http://schemas.microsoft.com/office/drawing/2014/main" id="{7FB939A1-D1B8-C3C5-CB7F-BBD823A88EB8}"/>
              </a:ext>
            </a:extLst>
          </p:cNvPr>
          <p:cNvSpPr txBox="1"/>
          <p:nvPr/>
        </p:nvSpPr>
        <p:spPr>
          <a:xfrm>
            <a:off x="385399" y="1550543"/>
            <a:ext cx="3812234" cy="2246769"/>
          </a:xfrm>
          <a:prstGeom prst="rect">
            <a:avLst/>
          </a:prstGeom>
          <a:noFill/>
        </p:spPr>
        <p:txBody>
          <a:bodyPr wrap="square" rtlCol="0" anchor="ctr">
            <a:spAutoFit/>
          </a:bodyPr>
          <a:lstStyle/>
          <a:p>
            <a:pPr marL="182880" lvl="2" indent="-182880">
              <a:spcAft>
                <a:spcPts val="1200"/>
              </a:spcAft>
              <a:buClr>
                <a:schemeClr val="bg1"/>
              </a:buClr>
              <a:buFont typeface="Arial" panose="020B0604020202020204" pitchFamily="34" charset="0"/>
              <a:buChar char="›"/>
            </a:pPr>
            <a:r>
              <a:rPr lang="en-US" sz="1500">
                <a:solidFill>
                  <a:schemeClr val="bg1"/>
                </a:solidFill>
              </a:rPr>
              <a:t>Enable Decision Makers</a:t>
            </a:r>
          </a:p>
          <a:p>
            <a:pPr marL="182880" lvl="2" indent="-182880">
              <a:spcAft>
                <a:spcPts val="1200"/>
              </a:spcAft>
              <a:buClr>
                <a:schemeClr val="bg1"/>
              </a:buClr>
              <a:buFont typeface="Arial" panose="020B0604020202020204" pitchFamily="34" charset="0"/>
              <a:buChar char="›"/>
            </a:pPr>
            <a:r>
              <a:rPr lang="en-US" sz="1500">
                <a:solidFill>
                  <a:schemeClr val="bg1"/>
                </a:solidFill>
              </a:rPr>
              <a:t>Come Prepared</a:t>
            </a:r>
          </a:p>
          <a:p>
            <a:pPr marL="182880" lvl="2" indent="-182880">
              <a:spcAft>
                <a:spcPts val="1200"/>
              </a:spcAft>
              <a:buClr>
                <a:schemeClr val="bg1"/>
              </a:buClr>
              <a:buFont typeface="Arial" panose="020B0604020202020204" pitchFamily="34" charset="0"/>
              <a:buChar char="›"/>
            </a:pPr>
            <a:r>
              <a:rPr lang="en-US" sz="1500">
                <a:solidFill>
                  <a:schemeClr val="bg1"/>
                </a:solidFill>
              </a:rPr>
              <a:t>Give Options</a:t>
            </a:r>
          </a:p>
          <a:p>
            <a:pPr marL="182880" lvl="2" indent="-182880">
              <a:spcAft>
                <a:spcPts val="1200"/>
              </a:spcAft>
              <a:buClr>
                <a:schemeClr val="bg1"/>
              </a:buClr>
              <a:buFont typeface="Arial" panose="020B0604020202020204" pitchFamily="34" charset="0"/>
              <a:buChar char="›"/>
            </a:pPr>
            <a:r>
              <a:rPr lang="en-US" sz="1500">
                <a:solidFill>
                  <a:schemeClr val="bg1"/>
                </a:solidFill>
              </a:rPr>
              <a:t>Competitor Insights</a:t>
            </a:r>
          </a:p>
          <a:p>
            <a:pPr marL="182880" lvl="2" indent="-182880">
              <a:spcAft>
                <a:spcPts val="1200"/>
              </a:spcAft>
              <a:buClr>
                <a:schemeClr val="bg1"/>
              </a:buClr>
              <a:buFont typeface="Arial" panose="020B0604020202020204" pitchFamily="34" charset="0"/>
              <a:buChar char="›"/>
            </a:pPr>
            <a:r>
              <a:rPr lang="en-US" sz="1500">
                <a:solidFill>
                  <a:schemeClr val="bg1"/>
                </a:solidFill>
              </a:rPr>
              <a:t>Legislation Impacts</a:t>
            </a:r>
          </a:p>
          <a:p>
            <a:pPr marL="182880" lvl="2" indent="-182880">
              <a:spcAft>
                <a:spcPts val="1200"/>
              </a:spcAft>
              <a:buClr>
                <a:schemeClr val="bg1"/>
              </a:buClr>
              <a:buFont typeface="Arial" panose="020B0604020202020204" pitchFamily="34" charset="0"/>
              <a:buChar char="›"/>
            </a:pPr>
            <a:r>
              <a:rPr lang="en-US" sz="1500">
                <a:solidFill>
                  <a:schemeClr val="bg1"/>
                </a:solidFill>
              </a:rPr>
              <a:t>Industry Shapers</a:t>
            </a:r>
          </a:p>
        </p:txBody>
      </p:sp>
      <p:pic>
        <p:nvPicPr>
          <p:cNvPr id="6" name="Picture 5">
            <a:extLst>
              <a:ext uri="{FF2B5EF4-FFF2-40B4-BE49-F238E27FC236}">
                <a16:creationId xmlns:a16="http://schemas.microsoft.com/office/drawing/2014/main" id="{A7953D6D-87D6-BC48-BAAF-E1800470747C}"/>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925876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168EFB-FD15-D95C-B670-8E7C2AB3597F}"/>
              </a:ext>
            </a:extLst>
          </p:cNvPr>
          <p:cNvSpPr/>
          <p:nvPr/>
        </p:nvSpPr>
        <p:spPr>
          <a:xfrm>
            <a:off x="444500" y="3558381"/>
            <a:ext cx="5473700" cy="11321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5192E71-44C0-4CA3-CB52-02FAD76E3289}"/>
              </a:ext>
            </a:extLst>
          </p:cNvPr>
          <p:cNvSpPr txBox="1"/>
          <p:nvPr/>
        </p:nvSpPr>
        <p:spPr>
          <a:xfrm>
            <a:off x="544149" y="3647382"/>
            <a:ext cx="1793301" cy="954107"/>
          </a:xfrm>
          <a:prstGeom prst="rect">
            <a:avLst/>
          </a:prstGeom>
          <a:noFill/>
        </p:spPr>
        <p:txBody>
          <a:bodyPr wrap="square" rtlCol="0" anchor="ctr">
            <a:spAutoFit/>
          </a:bodyPr>
          <a:lstStyle/>
          <a:p>
            <a:pPr algn="ctr"/>
            <a:r>
              <a:rPr lang="en-US" sz="5600" b="1">
                <a:solidFill>
                  <a:schemeClr val="bg1"/>
                </a:solidFill>
              </a:rPr>
              <a:t>72%</a:t>
            </a:r>
          </a:p>
        </p:txBody>
      </p:sp>
      <p:sp>
        <p:nvSpPr>
          <p:cNvPr id="2" name="Title 1">
            <a:extLst>
              <a:ext uri="{FF2B5EF4-FFF2-40B4-BE49-F238E27FC236}">
                <a16:creationId xmlns:a16="http://schemas.microsoft.com/office/drawing/2014/main" id="{D596116B-86D7-E0B0-7CA5-5A3178920938}"/>
              </a:ext>
            </a:extLst>
          </p:cNvPr>
          <p:cNvSpPr txBox="1">
            <a:spLocks/>
          </p:cNvSpPr>
          <p:nvPr/>
        </p:nvSpPr>
        <p:spPr>
          <a:xfrm>
            <a:off x="2253416" y="3693576"/>
            <a:ext cx="3067884" cy="861719"/>
          </a:xfrm>
          <a:prstGeom prst="rect">
            <a:avLst/>
          </a:prstGeom>
        </p:spPr>
        <p:txBody>
          <a:bodyPr anchor="ct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1500">
                <a:solidFill>
                  <a:schemeClr val="bg1"/>
                </a:solidFill>
                <a:latin typeface="+mj-lt"/>
              </a:rPr>
              <a:t>of business leaders admit the sheer volume of data has stopped them from making a decision. </a:t>
            </a:r>
          </a:p>
        </p:txBody>
      </p:sp>
      <p:sp>
        <p:nvSpPr>
          <p:cNvPr id="10" name="TextBox 9">
            <a:extLst>
              <a:ext uri="{FF2B5EF4-FFF2-40B4-BE49-F238E27FC236}">
                <a16:creationId xmlns:a16="http://schemas.microsoft.com/office/drawing/2014/main" id="{0FFD543C-1257-5406-D1E8-B27ADB1F8A85}"/>
              </a:ext>
            </a:extLst>
          </p:cNvPr>
          <p:cNvSpPr txBox="1"/>
          <p:nvPr/>
        </p:nvSpPr>
        <p:spPr>
          <a:xfrm>
            <a:off x="4019817" y="4690490"/>
            <a:ext cx="1386466" cy="230832"/>
          </a:xfrm>
          <a:prstGeom prst="rect">
            <a:avLst/>
          </a:prstGeom>
          <a:noFill/>
        </p:spPr>
        <p:txBody>
          <a:bodyPr wrap="square">
            <a:spAutoFit/>
          </a:bodyPr>
          <a:lstStyle/>
          <a:p>
            <a:pPr algn="r"/>
            <a:r>
              <a:rPr lang="en-US" sz="900" i="1">
                <a:solidFill>
                  <a:schemeClr val="tx2">
                    <a:lumMod val="60000"/>
                    <a:lumOff val="40000"/>
                  </a:schemeClr>
                </a:solidFill>
                <a:ea typeface="Open Sans Light"/>
                <a:cs typeface="Arial"/>
              </a:rPr>
              <a:t>Oracle (2023)</a:t>
            </a:r>
          </a:p>
        </p:txBody>
      </p:sp>
      <p:sp>
        <p:nvSpPr>
          <p:cNvPr id="7" name="Title 1">
            <a:extLst>
              <a:ext uri="{FF2B5EF4-FFF2-40B4-BE49-F238E27FC236}">
                <a16:creationId xmlns:a16="http://schemas.microsoft.com/office/drawing/2014/main" id="{21FE122D-8B40-B147-30F5-5A19B6DA9678}"/>
              </a:ext>
            </a:extLst>
          </p:cNvPr>
          <p:cNvSpPr txBox="1">
            <a:spLocks/>
          </p:cNvSpPr>
          <p:nvPr/>
        </p:nvSpPr>
        <p:spPr>
          <a:xfrm>
            <a:off x="366349" y="384541"/>
            <a:ext cx="4689053" cy="368300"/>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3200" b="1" spc="-20">
                <a:solidFill>
                  <a:schemeClr val="tx2"/>
                </a:solidFill>
                <a:latin typeface="+mj-lt"/>
              </a:rPr>
              <a:t>Help Keep the </a:t>
            </a:r>
            <a:r>
              <a:rPr lang="en-US" sz="3200" b="1" spc="-20">
                <a:solidFill>
                  <a:schemeClr val="accent3"/>
                </a:solidFill>
                <a:latin typeface="+mj-lt"/>
              </a:rPr>
              <a:t>Focus</a:t>
            </a:r>
            <a:r>
              <a:rPr lang="en-US" sz="3200" b="1" spc="-20">
                <a:solidFill>
                  <a:schemeClr val="tx2"/>
                </a:solidFill>
                <a:latin typeface="+mj-lt"/>
              </a:rPr>
              <a:t> </a:t>
            </a:r>
            <a:r>
              <a:rPr lang="en-US" sz="3200" b="1" spc="-20">
                <a:solidFill>
                  <a:schemeClr val="accent3"/>
                </a:solidFill>
                <a:latin typeface="+mj-lt"/>
              </a:rPr>
              <a:t>Approach</a:t>
            </a:r>
            <a:r>
              <a:rPr lang="en-US" sz="3200" b="1" spc="-20">
                <a:solidFill>
                  <a:schemeClr val="tx2"/>
                </a:solidFill>
                <a:latin typeface="+mj-lt"/>
              </a:rPr>
              <a:t> is Everything</a:t>
            </a:r>
          </a:p>
        </p:txBody>
      </p:sp>
      <p:sp>
        <p:nvSpPr>
          <p:cNvPr id="9" name="TextBox 8">
            <a:extLst>
              <a:ext uri="{FF2B5EF4-FFF2-40B4-BE49-F238E27FC236}">
                <a16:creationId xmlns:a16="http://schemas.microsoft.com/office/drawing/2014/main" id="{685D8732-1DD5-AFBD-DE87-19CC567712FE}"/>
              </a:ext>
            </a:extLst>
          </p:cNvPr>
          <p:cNvSpPr txBox="1"/>
          <p:nvPr/>
        </p:nvSpPr>
        <p:spPr>
          <a:xfrm>
            <a:off x="385399" y="1550543"/>
            <a:ext cx="3812234" cy="1862048"/>
          </a:xfrm>
          <a:prstGeom prst="rect">
            <a:avLst/>
          </a:prstGeom>
          <a:noFill/>
        </p:spPr>
        <p:txBody>
          <a:bodyPr wrap="square" rtlCol="0" anchor="t">
            <a:spAutoFit/>
          </a:bodyPr>
          <a:lstStyle/>
          <a:p>
            <a:pPr marL="182880" lvl="2" indent="-182880">
              <a:spcAft>
                <a:spcPts val="1200"/>
              </a:spcAft>
              <a:buClr>
                <a:schemeClr val="accent3"/>
              </a:buClr>
              <a:buFont typeface="Arial" panose="020B0604020202020204" pitchFamily="34" charset="0"/>
              <a:buChar char="›"/>
            </a:pPr>
            <a:r>
              <a:rPr lang="en-US" sz="1500">
                <a:solidFill>
                  <a:schemeClr val="tx2"/>
                </a:solidFill>
              </a:rPr>
              <a:t>Timing​</a:t>
            </a:r>
          </a:p>
          <a:p>
            <a:pPr marL="182880" lvl="2" indent="-182880">
              <a:spcAft>
                <a:spcPts val="1200"/>
              </a:spcAft>
              <a:buClr>
                <a:schemeClr val="accent3"/>
              </a:buClr>
              <a:buFont typeface="Arial" panose="020B0604020202020204" pitchFamily="34" charset="0"/>
              <a:buChar char="›"/>
            </a:pPr>
            <a:r>
              <a:rPr lang="en-US" sz="1500">
                <a:solidFill>
                  <a:schemeClr val="tx2"/>
                </a:solidFill>
              </a:rPr>
              <a:t>Relevant Data</a:t>
            </a:r>
          </a:p>
          <a:p>
            <a:pPr marL="182880" lvl="2" indent="-182880">
              <a:spcAft>
                <a:spcPts val="1200"/>
              </a:spcAft>
              <a:buClr>
                <a:schemeClr val="accent3"/>
              </a:buClr>
              <a:buFont typeface="Arial" panose="020B0604020202020204" pitchFamily="34" charset="0"/>
              <a:buChar char="›"/>
            </a:pPr>
            <a:r>
              <a:rPr lang="en-US" sz="1500">
                <a:solidFill>
                  <a:schemeClr val="tx2"/>
                </a:solidFill>
              </a:rPr>
              <a:t>Insightful Points at the Right Time</a:t>
            </a:r>
          </a:p>
          <a:p>
            <a:pPr marL="182880" lvl="2" indent="-182880">
              <a:spcAft>
                <a:spcPts val="1200"/>
              </a:spcAft>
              <a:buClr>
                <a:schemeClr val="accent3"/>
              </a:buClr>
              <a:buFont typeface="Arial" panose="020B0604020202020204" pitchFamily="34" charset="0"/>
              <a:buChar char="›"/>
            </a:pPr>
            <a:r>
              <a:rPr lang="en-US" sz="1500">
                <a:solidFill>
                  <a:schemeClr val="tx2"/>
                </a:solidFill>
              </a:rPr>
              <a:t>Reinforce and Compliment </a:t>
            </a:r>
          </a:p>
          <a:p>
            <a:pPr marL="182880" lvl="2" indent="-182880">
              <a:spcAft>
                <a:spcPts val="1200"/>
              </a:spcAft>
              <a:buClr>
                <a:schemeClr val="accent3"/>
              </a:buClr>
              <a:buFont typeface="Arial" panose="020B0604020202020204" pitchFamily="34" charset="0"/>
              <a:buChar char="›"/>
            </a:pPr>
            <a:r>
              <a:rPr lang="en-US" sz="1500">
                <a:solidFill>
                  <a:schemeClr val="tx2"/>
                </a:solidFill>
              </a:rPr>
              <a:t>Make Space </a:t>
            </a:r>
          </a:p>
        </p:txBody>
      </p:sp>
      <p:sp>
        <p:nvSpPr>
          <p:cNvPr id="4" name="Oval 3">
            <a:extLst>
              <a:ext uri="{FF2B5EF4-FFF2-40B4-BE49-F238E27FC236}">
                <a16:creationId xmlns:a16="http://schemas.microsoft.com/office/drawing/2014/main" id="{8A05C7B6-44A5-564E-3069-70FB7AC98627}"/>
              </a:ext>
            </a:extLst>
          </p:cNvPr>
          <p:cNvSpPr/>
          <p:nvPr/>
        </p:nvSpPr>
        <p:spPr>
          <a:xfrm>
            <a:off x="5076495" y="-640482"/>
            <a:ext cx="6714230" cy="6873914"/>
          </a:xfrm>
          <a:prstGeom prst="ellipse">
            <a:avLst/>
          </a:prstGeom>
          <a:solidFill>
            <a:srgbClr val="00A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pic>
        <p:nvPicPr>
          <p:cNvPr id="3" name="Picture 2">
            <a:extLst>
              <a:ext uri="{FF2B5EF4-FFF2-40B4-BE49-F238E27FC236}">
                <a16:creationId xmlns:a16="http://schemas.microsoft.com/office/drawing/2014/main" id="{D4B0E643-482C-C0AF-B498-A100AAC842F3}"/>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039463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16736-29F7-90DD-5927-39DDB2D8FEB0}"/>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3782B18E-2F7A-3E8D-C5BB-C9AC6E2C7AFE}"/>
              </a:ext>
            </a:extLst>
          </p:cNvPr>
          <p:cNvSpPr/>
          <p:nvPr/>
        </p:nvSpPr>
        <p:spPr>
          <a:xfrm>
            <a:off x="-1190477" y="-865207"/>
            <a:ext cx="6714230" cy="6873914"/>
          </a:xfrm>
          <a:prstGeom prst="ellipse">
            <a:avLst/>
          </a:prstGeom>
          <a:solidFill>
            <a:srgbClr val="00A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7" name="!!Rectangle 5">
            <a:extLst>
              <a:ext uri="{FF2B5EF4-FFF2-40B4-BE49-F238E27FC236}">
                <a16:creationId xmlns:a16="http://schemas.microsoft.com/office/drawing/2014/main" id="{5419650B-8992-4F3D-8F32-B1A6323E1FC3}"/>
              </a:ext>
            </a:extLst>
          </p:cNvPr>
          <p:cNvSpPr/>
          <p:nvPr/>
        </p:nvSpPr>
        <p:spPr>
          <a:xfrm>
            <a:off x="4893921" y="952500"/>
            <a:ext cx="3576325" cy="3238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DC63F"/>
              </a:solidFill>
            </a:endParaRPr>
          </a:p>
        </p:txBody>
      </p:sp>
      <p:sp>
        <p:nvSpPr>
          <p:cNvPr id="31" name="Text Placeholder 4">
            <a:extLst>
              <a:ext uri="{FF2B5EF4-FFF2-40B4-BE49-F238E27FC236}">
                <a16:creationId xmlns:a16="http://schemas.microsoft.com/office/drawing/2014/main" id="{BB8110E0-4A39-7ABC-763F-FEE44A72E572}"/>
              </a:ext>
            </a:extLst>
          </p:cNvPr>
          <p:cNvSpPr txBox="1">
            <a:spLocks/>
          </p:cNvSpPr>
          <p:nvPr/>
        </p:nvSpPr>
        <p:spPr>
          <a:xfrm>
            <a:off x="5103432" y="1374670"/>
            <a:ext cx="3244388" cy="2394161"/>
          </a:xfrm>
          <a:prstGeom prst="rect">
            <a:avLst/>
          </a:prstGeom>
        </p:spPr>
        <p:txBody>
          <a:bodyPr vert="horz" anchor="ctr"/>
          <a:lstStyle>
            <a:lvl1pPr marL="0" indent="0" algn="l" defTabSz="457200" rtl="0" eaLnBrk="1" latinLnBrk="0" hangingPunct="1">
              <a:lnSpc>
                <a:spcPct val="100000"/>
              </a:lnSpc>
              <a:spcBef>
                <a:spcPts val="0"/>
              </a:spcBef>
              <a:spcAft>
                <a:spcPts val="1000"/>
              </a:spcAft>
              <a:buFontTx/>
              <a:buNone/>
              <a:defRPr sz="1500" b="0" i="0" kern="1200" baseline="0">
                <a:solidFill>
                  <a:srgbClr val="000000"/>
                </a:solidFill>
                <a:latin typeface="+mn-lt"/>
                <a:ea typeface="+mn-ea"/>
                <a:cs typeface="Avenir LT Std 45 Book"/>
              </a:defRPr>
            </a:lvl1pPr>
            <a:lvl2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2pPr>
            <a:lvl3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3pPr>
            <a:lvl4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4pPr>
            <a:lvl5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Clr>
                <a:schemeClr val="bg1"/>
              </a:buClr>
              <a:buFont typeface="Arial" panose="020B0604020202020204" pitchFamily="34" charset="0"/>
              <a:buChar char="›"/>
            </a:pPr>
            <a:r>
              <a:rPr lang="en-US" sz="1800">
                <a:solidFill>
                  <a:schemeClr val="bg1"/>
                </a:solidFill>
                <a:ea typeface="Open Sans" panose="020B0606030504020204" pitchFamily="34" charset="0"/>
                <a:cs typeface="Arial" panose="020B0604020202020204" pitchFamily="34" charset="0"/>
              </a:rPr>
              <a:t>Product Offering Relevance</a:t>
            </a:r>
          </a:p>
          <a:p>
            <a:pPr marL="171450" indent="-171450">
              <a:buClr>
                <a:schemeClr val="bg1"/>
              </a:buClr>
              <a:buFont typeface="Arial" panose="020B0604020202020204" pitchFamily="34" charset="0"/>
              <a:buChar char="›"/>
            </a:pPr>
            <a:r>
              <a:rPr lang="en-US" sz="1800">
                <a:solidFill>
                  <a:schemeClr val="bg1"/>
                </a:solidFill>
                <a:ea typeface="Open Sans" panose="020B0606030504020204" pitchFamily="34" charset="0"/>
                <a:cs typeface="Arial" panose="020B0604020202020204" pitchFamily="34" charset="0"/>
              </a:rPr>
              <a:t>Systems</a:t>
            </a:r>
          </a:p>
          <a:p>
            <a:pPr marL="171450" indent="-171450">
              <a:buClr>
                <a:schemeClr val="bg1"/>
              </a:buClr>
              <a:buFont typeface="Arial" panose="020B0604020202020204" pitchFamily="34" charset="0"/>
              <a:buChar char="›"/>
            </a:pPr>
            <a:r>
              <a:rPr lang="en-US" sz="1800">
                <a:solidFill>
                  <a:schemeClr val="bg1"/>
                </a:solidFill>
                <a:ea typeface="Open Sans" panose="020B0606030504020204" pitchFamily="34" charset="0"/>
                <a:cs typeface="Arial" panose="020B0604020202020204" pitchFamily="34" charset="0"/>
              </a:rPr>
              <a:t>Workflows</a:t>
            </a:r>
          </a:p>
          <a:p>
            <a:pPr marL="171450" indent="-171450">
              <a:buClr>
                <a:schemeClr val="bg1"/>
              </a:buClr>
              <a:buFont typeface="Arial" panose="020B0604020202020204" pitchFamily="34" charset="0"/>
              <a:buChar char="›"/>
            </a:pPr>
            <a:r>
              <a:rPr lang="en-US" sz="1800">
                <a:solidFill>
                  <a:schemeClr val="bg1"/>
                </a:solidFill>
                <a:ea typeface="Open Sans" panose="020B0606030504020204" pitchFamily="34" charset="0"/>
                <a:cs typeface="Arial" panose="020B0604020202020204" pitchFamily="34" charset="0"/>
              </a:rPr>
              <a:t>Behaviors</a:t>
            </a:r>
          </a:p>
          <a:p>
            <a:pPr marL="171450" indent="-171450">
              <a:buClr>
                <a:schemeClr val="bg1"/>
              </a:buClr>
              <a:buFont typeface="Arial" panose="020B0604020202020204" pitchFamily="34" charset="0"/>
              <a:buChar char="›"/>
            </a:pPr>
            <a:r>
              <a:rPr lang="en-US" sz="1800">
                <a:solidFill>
                  <a:schemeClr val="bg1"/>
                </a:solidFill>
                <a:ea typeface="Open Sans" panose="020B0606030504020204" pitchFamily="34" charset="0"/>
                <a:cs typeface="Arial" panose="020B0604020202020204" pitchFamily="34" charset="0"/>
              </a:rPr>
              <a:t>Decision Layers</a:t>
            </a:r>
          </a:p>
          <a:p>
            <a:pPr marL="171450" indent="-171450">
              <a:buClr>
                <a:schemeClr val="bg1"/>
              </a:buClr>
              <a:buFont typeface="Arial" panose="020B0604020202020204" pitchFamily="34" charset="0"/>
              <a:buChar char="›"/>
            </a:pPr>
            <a:r>
              <a:rPr lang="en-US" sz="1800">
                <a:solidFill>
                  <a:schemeClr val="bg1"/>
                </a:solidFill>
                <a:ea typeface="Open Sans" panose="020B0606030504020204" pitchFamily="34" charset="0"/>
                <a:cs typeface="Arial" panose="020B0604020202020204" pitchFamily="34" charset="0"/>
              </a:rPr>
              <a:t>External Factors</a:t>
            </a:r>
          </a:p>
        </p:txBody>
      </p:sp>
      <p:sp>
        <p:nvSpPr>
          <p:cNvPr id="5" name="Title 4">
            <a:extLst>
              <a:ext uri="{FF2B5EF4-FFF2-40B4-BE49-F238E27FC236}">
                <a16:creationId xmlns:a16="http://schemas.microsoft.com/office/drawing/2014/main" id="{FDC01372-D4FD-42C1-D366-84C29BF20BA3}"/>
              </a:ext>
            </a:extLst>
          </p:cNvPr>
          <p:cNvSpPr>
            <a:spLocks noGrp="1"/>
          </p:cNvSpPr>
          <p:nvPr>
            <p:ph type="title" idx="4294967295"/>
          </p:nvPr>
        </p:nvSpPr>
        <p:spPr>
          <a:xfrm>
            <a:off x="345441" y="2032077"/>
            <a:ext cx="4421480" cy="1079347"/>
          </a:xfrm>
          <a:prstGeom prst="rect">
            <a:avLst/>
          </a:prstGeom>
        </p:spPr>
        <p:txBody>
          <a:bodyPr anchor="ctr"/>
          <a:lstStyle/>
          <a:p>
            <a:r>
              <a:rPr lang="en-US" sz="3600" b="1">
                <a:solidFill>
                  <a:schemeClr val="bg1"/>
                </a:solidFill>
                <a:latin typeface="+mj-lt"/>
              </a:rPr>
              <a:t>Solving the </a:t>
            </a:r>
            <a:r>
              <a:rPr lang="en-US" sz="3600" b="1">
                <a:solidFill>
                  <a:schemeClr val="accent2"/>
                </a:solidFill>
                <a:latin typeface="+mj-lt"/>
              </a:rPr>
              <a:t>Right</a:t>
            </a:r>
            <a:r>
              <a:rPr lang="en-US" sz="3600" b="1">
                <a:latin typeface="+mj-lt"/>
              </a:rPr>
              <a:t> </a:t>
            </a:r>
            <a:r>
              <a:rPr lang="en-US" sz="3600" b="1">
                <a:solidFill>
                  <a:schemeClr val="bg1"/>
                </a:solidFill>
                <a:latin typeface="+mj-lt"/>
              </a:rPr>
              <a:t>Business Problem</a:t>
            </a:r>
          </a:p>
        </p:txBody>
      </p:sp>
      <p:pic>
        <p:nvPicPr>
          <p:cNvPr id="2" name="Picture 1">
            <a:extLst>
              <a:ext uri="{FF2B5EF4-FFF2-40B4-BE49-F238E27FC236}">
                <a16:creationId xmlns:a16="http://schemas.microsoft.com/office/drawing/2014/main" id="{7CCB24F8-A936-D8E8-267B-53DC231243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74357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9C0E8E3-19D7-52BF-1283-8F8680FBA998}"/>
            </a:ext>
          </a:extLst>
        </p:cNvPr>
        <p:cNvGrpSpPr/>
        <p:nvPr/>
      </p:nvGrpSpPr>
      <p:grpSpPr>
        <a:xfrm>
          <a:off x="0" y="0"/>
          <a:ext cx="0" cy="0"/>
          <a:chOff x="0" y="0"/>
          <a:chExt cx="0" cy="0"/>
        </a:xfrm>
      </p:grpSpPr>
      <p:sp>
        <p:nvSpPr>
          <p:cNvPr id="2" name="!!Rectangle 9">
            <a:extLst>
              <a:ext uri="{FF2B5EF4-FFF2-40B4-BE49-F238E27FC236}">
                <a16:creationId xmlns:a16="http://schemas.microsoft.com/office/drawing/2014/main" id="{C71B5EAE-6B5C-13BB-A8E1-6B0537D412AB}"/>
              </a:ext>
            </a:extLst>
          </p:cNvPr>
          <p:cNvSpPr/>
          <p:nvPr/>
        </p:nvSpPr>
        <p:spPr>
          <a:xfrm rot="5400000">
            <a:off x="3084715" y="-1067599"/>
            <a:ext cx="2638269" cy="7278698"/>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E7F500CA-0D21-5C99-8926-EAA1AC59643F}"/>
              </a:ext>
            </a:extLst>
          </p:cNvPr>
          <p:cNvSpPr/>
          <p:nvPr/>
        </p:nvSpPr>
        <p:spPr>
          <a:xfrm rot="5400000">
            <a:off x="7525096" y="2024557"/>
            <a:ext cx="982795" cy="479898"/>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pic>
        <p:nvPicPr>
          <p:cNvPr id="4" name="Picture 3" descr="A white logo with a black background&#10;&#10;AI-generated content may be incorrect.">
            <a:extLst>
              <a:ext uri="{FF2B5EF4-FFF2-40B4-BE49-F238E27FC236}">
                <a16:creationId xmlns:a16="http://schemas.microsoft.com/office/drawing/2014/main" id="{FBD1646C-C40C-F324-9B1C-9B3CD43CD1A3}"/>
              </a:ext>
            </a:extLst>
          </p:cNvPr>
          <p:cNvPicPr>
            <a:picLocks noChangeAspect="1"/>
          </p:cNvPicPr>
          <p:nvPr/>
        </p:nvPicPr>
        <p:blipFill>
          <a:blip r:embed="rId3">
            <a:alphaModFix amt="10000"/>
          </a:blip>
          <a:srcRect l="66179" t="19514" b="5939"/>
          <a:stretch>
            <a:fillRect/>
          </a:stretch>
        </p:blipFill>
        <p:spPr>
          <a:xfrm>
            <a:off x="0" y="0"/>
            <a:ext cx="2402904" cy="5143500"/>
          </a:xfrm>
          <a:prstGeom prst="rect">
            <a:avLst/>
          </a:prstGeom>
        </p:spPr>
      </p:pic>
      <p:sp>
        <p:nvSpPr>
          <p:cNvPr id="5" name="Title 4">
            <a:extLst>
              <a:ext uri="{FF2B5EF4-FFF2-40B4-BE49-F238E27FC236}">
                <a16:creationId xmlns:a16="http://schemas.microsoft.com/office/drawing/2014/main" id="{86BCDF73-2A5C-CCEB-DF6C-41FFA9E96919}"/>
              </a:ext>
            </a:extLst>
          </p:cNvPr>
          <p:cNvSpPr txBox="1">
            <a:spLocks/>
          </p:cNvSpPr>
          <p:nvPr/>
        </p:nvSpPr>
        <p:spPr>
          <a:xfrm>
            <a:off x="1310640" y="1744825"/>
            <a:ext cx="8234837" cy="826925"/>
          </a:xfrm>
          <a:prstGeom prst="rect">
            <a:avLst/>
          </a:prstGeom>
        </p:spPr>
        <p:txBody>
          <a:bodyPr lIns="91440" tIns="45720" rIns="91440" bIns="45720" anchor="t"/>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5400" b="1">
                <a:solidFill>
                  <a:schemeClr val="bg1"/>
                </a:solidFill>
                <a:latin typeface="+mj-lt"/>
              </a:rPr>
              <a:t>Removing Boundaries</a:t>
            </a:r>
          </a:p>
          <a:p>
            <a:r>
              <a:rPr lang="en-US" sz="5400" b="1">
                <a:solidFill>
                  <a:schemeClr val="bg1"/>
                </a:solidFill>
                <a:latin typeface="+mj-lt"/>
              </a:rPr>
              <a:t>for HR Partners</a:t>
            </a:r>
          </a:p>
        </p:txBody>
      </p:sp>
      <p:pic>
        <p:nvPicPr>
          <p:cNvPr id="6" name="Picture 5">
            <a:extLst>
              <a:ext uri="{FF2B5EF4-FFF2-40B4-BE49-F238E27FC236}">
                <a16:creationId xmlns:a16="http://schemas.microsoft.com/office/drawing/2014/main" id="{0D777AE1-6BF1-8D00-F85E-673CBBFE6244}"/>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79440641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8BB6-CBF7-CD08-1E74-E17BDFD05395}"/>
            </a:ext>
          </a:extLst>
        </p:cNvPr>
        <p:cNvGrpSpPr/>
        <p:nvPr/>
      </p:nvGrpSpPr>
      <p:grpSpPr>
        <a:xfrm>
          <a:off x="0" y="0"/>
          <a:ext cx="0" cy="0"/>
          <a:chOff x="0" y="0"/>
          <a:chExt cx="0" cy="0"/>
        </a:xfrm>
      </p:grpSpPr>
      <p:pic>
        <p:nvPicPr>
          <p:cNvPr id="9" name="Picture 8" descr="A person pointing at a clipboard in a warehouse&#10;&#10;AI-generated content may be incorrect.">
            <a:extLst>
              <a:ext uri="{FF2B5EF4-FFF2-40B4-BE49-F238E27FC236}">
                <a16:creationId xmlns:a16="http://schemas.microsoft.com/office/drawing/2014/main" id="{A0D4106D-0FE7-9699-83F2-6DBF7BF9DFA7}"/>
              </a:ext>
            </a:extLst>
          </p:cNvPr>
          <p:cNvPicPr>
            <a:picLocks noChangeAspect="1"/>
          </p:cNvPicPr>
          <p:nvPr/>
        </p:nvPicPr>
        <p:blipFill>
          <a:blip r:embed="rId3" cstate="print">
            <a:grayscl/>
            <a:extLst>
              <a:ext uri="{28A0092B-C50C-407E-A947-70E740481C1C}">
                <a14:useLocalDpi xmlns:a14="http://schemas.microsoft.com/office/drawing/2010/main"/>
              </a:ext>
            </a:extLst>
          </a:blip>
          <a:srcRect t="7812" r="11025" b="18123"/>
          <a:stretch>
            <a:fillRect/>
          </a:stretch>
        </p:blipFill>
        <p:spPr>
          <a:xfrm>
            <a:off x="0" y="69089"/>
            <a:ext cx="9144001" cy="5074412"/>
          </a:xfrm>
          <a:prstGeom prst="rect">
            <a:avLst/>
          </a:prstGeom>
        </p:spPr>
      </p:pic>
      <p:sp>
        <p:nvSpPr>
          <p:cNvPr id="10" name="!!Rectangle 9">
            <a:extLst>
              <a:ext uri="{FF2B5EF4-FFF2-40B4-BE49-F238E27FC236}">
                <a16:creationId xmlns:a16="http://schemas.microsoft.com/office/drawing/2014/main" id="{17A49BF4-11C2-07EF-7365-495E2B903534}"/>
              </a:ext>
            </a:extLst>
          </p:cNvPr>
          <p:cNvSpPr/>
          <p:nvPr/>
        </p:nvSpPr>
        <p:spPr>
          <a:xfrm rot="5400000">
            <a:off x="3112477" y="-888022"/>
            <a:ext cx="5143502" cy="6919547"/>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4" name="Rectangle 8">
            <a:extLst>
              <a:ext uri="{FF2B5EF4-FFF2-40B4-BE49-F238E27FC236}">
                <a16:creationId xmlns:a16="http://schemas.microsoft.com/office/drawing/2014/main" id="{01815A13-0D50-9280-AA2C-C2FE2C954332}"/>
              </a:ext>
            </a:extLst>
          </p:cNvPr>
          <p:cNvSpPr>
            <a:spLocks noChangeArrowheads="1"/>
          </p:cNvSpPr>
          <p:nvPr/>
        </p:nvSpPr>
        <p:spPr bwMode="auto">
          <a:xfrm>
            <a:off x="3295352" y="1202890"/>
            <a:ext cx="5155415" cy="2989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r>
              <a:rPr lang="en-US" sz="3200">
                <a:solidFill>
                  <a:srgbClr val="FFFFFF"/>
                </a:solidFill>
                <a:cs typeface="Arial"/>
              </a:rPr>
              <a:t>“…of business leaders have suffered from decision distress — regretting, feeling guilty about, or questioning a decision they made in the past year.” </a:t>
            </a:r>
            <a:endParaRPr lang="en-US" sz="1400"/>
          </a:p>
        </p:txBody>
      </p:sp>
      <p:grpSp>
        <p:nvGrpSpPr>
          <p:cNvPr id="2" name="Group 1">
            <a:extLst>
              <a:ext uri="{FF2B5EF4-FFF2-40B4-BE49-F238E27FC236}">
                <a16:creationId xmlns:a16="http://schemas.microsoft.com/office/drawing/2014/main" id="{1A2078EC-58B5-C31F-CFE2-D12BADB18D04}"/>
              </a:ext>
            </a:extLst>
          </p:cNvPr>
          <p:cNvGrpSpPr/>
          <p:nvPr/>
        </p:nvGrpSpPr>
        <p:grpSpPr>
          <a:xfrm>
            <a:off x="0" y="1"/>
            <a:ext cx="9144000" cy="585038"/>
            <a:chOff x="0" y="1"/>
            <a:chExt cx="9144000" cy="585038"/>
          </a:xfrm>
        </p:grpSpPr>
        <p:sp>
          <p:nvSpPr>
            <p:cNvPr id="7" name="Rectangle 6">
              <a:extLst>
                <a:ext uri="{FF2B5EF4-FFF2-40B4-BE49-F238E27FC236}">
                  <a16:creationId xmlns:a16="http://schemas.microsoft.com/office/drawing/2014/main" id="{6D871F13-BE9E-FDC6-7D43-820156EE35B2}"/>
                </a:ext>
              </a:extLst>
            </p:cNvPr>
            <p:cNvSpPr/>
            <p:nvPr/>
          </p:nvSpPr>
          <p:spPr>
            <a:xfrm>
              <a:off x="0" y="1"/>
              <a:ext cx="9144000" cy="327758"/>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8" name="Isosceles Triangle 7">
              <a:extLst>
                <a:ext uri="{FF2B5EF4-FFF2-40B4-BE49-F238E27FC236}">
                  <a16:creationId xmlns:a16="http://schemas.microsoft.com/office/drawing/2014/main" id="{648110A4-7998-2E0D-B29F-13955BB66A00}"/>
                </a:ext>
              </a:extLst>
            </p:cNvPr>
            <p:cNvSpPr/>
            <p:nvPr/>
          </p:nvSpPr>
          <p:spPr>
            <a:xfrm rot="10800000">
              <a:off x="1404693" y="300669"/>
              <a:ext cx="646386" cy="284370"/>
            </a:xfrm>
            <a:prstGeom prst="triangle">
              <a:avLst/>
            </a:prstGeom>
            <a:solidFill>
              <a:srgbClr val="FF6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A32DFE2B-9416-B4C3-2562-DE42ECE0327D}"/>
              </a:ext>
            </a:extLst>
          </p:cNvPr>
          <p:cNvSpPr/>
          <p:nvPr/>
        </p:nvSpPr>
        <p:spPr>
          <a:xfrm>
            <a:off x="676326" y="924976"/>
            <a:ext cx="2103120" cy="2103120"/>
          </a:xfrm>
          <a:prstGeom prst="ellipse">
            <a:avLst/>
          </a:prstGeom>
          <a:solidFill>
            <a:schemeClr val="accent3"/>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21BE64-5314-D3FA-9F2A-11C45BC08EB8}"/>
              </a:ext>
            </a:extLst>
          </p:cNvPr>
          <p:cNvSpPr txBox="1"/>
          <p:nvPr/>
        </p:nvSpPr>
        <p:spPr>
          <a:xfrm>
            <a:off x="794187" y="1405539"/>
            <a:ext cx="1909059" cy="110799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solidFill>
                  <a:schemeClr val="bg1"/>
                </a:solidFill>
              </a:rPr>
              <a:t>85%</a:t>
            </a:r>
          </a:p>
        </p:txBody>
      </p:sp>
      <p:sp>
        <p:nvSpPr>
          <p:cNvPr id="12" name="TextBox 11">
            <a:extLst>
              <a:ext uri="{FF2B5EF4-FFF2-40B4-BE49-F238E27FC236}">
                <a16:creationId xmlns:a16="http://schemas.microsoft.com/office/drawing/2014/main" id="{7358F5E1-AAB2-4791-90D0-CCB6E3925DB6}"/>
              </a:ext>
            </a:extLst>
          </p:cNvPr>
          <p:cNvSpPr txBox="1"/>
          <p:nvPr/>
        </p:nvSpPr>
        <p:spPr>
          <a:xfrm>
            <a:off x="3266776" y="4216178"/>
            <a:ext cx="1386466" cy="261610"/>
          </a:xfrm>
          <a:prstGeom prst="rect">
            <a:avLst/>
          </a:prstGeom>
          <a:noFill/>
        </p:spPr>
        <p:txBody>
          <a:bodyPr wrap="square">
            <a:spAutoFit/>
          </a:bodyPr>
          <a:lstStyle/>
          <a:p>
            <a:r>
              <a:rPr lang="en-US" sz="1100" i="1">
                <a:solidFill>
                  <a:schemeClr val="bg1"/>
                </a:solidFill>
                <a:ea typeface="Open Sans Light"/>
                <a:cs typeface="Arial"/>
              </a:rPr>
              <a:t>Oracle (2023)</a:t>
            </a:r>
          </a:p>
        </p:txBody>
      </p:sp>
      <p:pic>
        <p:nvPicPr>
          <p:cNvPr id="5" name="Picture 4">
            <a:extLst>
              <a:ext uri="{FF2B5EF4-FFF2-40B4-BE49-F238E27FC236}">
                <a16:creationId xmlns:a16="http://schemas.microsoft.com/office/drawing/2014/main" id="{7676EAEC-440C-6ECE-8909-15437C56EEF8}"/>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228614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Picture 1" descr="A white logo with a black background&#10;&#10;AI-generated content may be incorrect.">
            <a:extLst>
              <a:ext uri="{FF2B5EF4-FFF2-40B4-BE49-F238E27FC236}">
                <a16:creationId xmlns:a16="http://schemas.microsoft.com/office/drawing/2014/main" id="{8C6CD441-4A82-DF89-643A-2EF3399DFAF5}"/>
              </a:ext>
            </a:extLst>
          </p:cNvPr>
          <p:cNvPicPr>
            <a:picLocks noChangeAspect="1"/>
          </p:cNvPicPr>
          <p:nvPr/>
        </p:nvPicPr>
        <p:blipFill>
          <a:blip r:embed="rId3">
            <a:alphaModFix amt="10000"/>
          </a:blip>
          <a:srcRect l="66179" t="19514" b="5939"/>
          <a:stretch>
            <a:fillRect/>
          </a:stretch>
        </p:blipFill>
        <p:spPr>
          <a:xfrm>
            <a:off x="0" y="0"/>
            <a:ext cx="2402904" cy="5143500"/>
          </a:xfrm>
          <a:prstGeom prst="rect">
            <a:avLst/>
          </a:prstGeom>
        </p:spPr>
      </p:pic>
      <p:sp>
        <p:nvSpPr>
          <p:cNvPr id="3" name="Text Placeholder 2">
            <a:extLst>
              <a:ext uri="{FF2B5EF4-FFF2-40B4-BE49-F238E27FC236}">
                <a16:creationId xmlns:a16="http://schemas.microsoft.com/office/drawing/2014/main" id="{B76FE796-5B83-9DE4-DD53-8A75B8B58E17}"/>
              </a:ext>
            </a:extLst>
          </p:cNvPr>
          <p:cNvSpPr txBox="1">
            <a:spLocks/>
          </p:cNvSpPr>
          <p:nvPr/>
        </p:nvSpPr>
        <p:spPr>
          <a:xfrm>
            <a:off x="1247298" y="2011473"/>
            <a:ext cx="6534627" cy="1283798"/>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5000"/>
              </a:lnSpc>
              <a:spcBef>
                <a:spcPts val="0"/>
              </a:spcBef>
              <a:buNone/>
            </a:pPr>
            <a:r>
              <a:rPr lang="en-US" sz="1800" b="1">
                <a:solidFill>
                  <a:schemeClr val="bg1"/>
                </a:solidFill>
                <a:latin typeface="+mn-lt"/>
              </a:rPr>
              <a:t>Organizational Design and Where HR Makes an Impact</a:t>
            </a:r>
          </a:p>
          <a:p>
            <a:pPr marL="0" indent="0">
              <a:lnSpc>
                <a:spcPct val="125000"/>
              </a:lnSpc>
              <a:spcBef>
                <a:spcPts val="0"/>
              </a:spcBef>
              <a:spcAft>
                <a:spcPts val="1200"/>
              </a:spcAft>
              <a:buNone/>
            </a:pPr>
            <a:r>
              <a:rPr lang="en-US" sz="1600">
                <a:solidFill>
                  <a:schemeClr val="bg1"/>
                </a:solidFill>
                <a:latin typeface="+mn-lt"/>
              </a:rPr>
              <a:t>We will dive into how HR can re-imagine the boundaries so they can influence the design of agile, inclusive, and high performing organizations.  It all starts with what you know…</a:t>
            </a:r>
            <a:endParaRPr lang="en-US" sz="3200">
              <a:solidFill>
                <a:schemeClr val="bg1"/>
              </a:solidFill>
            </a:endParaRPr>
          </a:p>
        </p:txBody>
      </p:sp>
      <p:sp>
        <p:nvSpPr>
          <p:cNvPr id="4" name="Rectangle 3">
            <a:extLst>
              <a:ext uri="{FF2B5EF4-FFF2-40B4-BE49-F238E27FC236}">
                <a16:creationId xmlns:a16="http://schemas.microsoft.com/office/drawing/2014/main" id="{0D4391F9-E4CF-8C25-976C-9762293B50BD}"/>
              </a:ext>
            </a:extLst>
          </p:cNvPr>
          <p:cNvSpPr/>
          <p:nvPr/>
        </p:nvSpPr>
        <p:spPr>
          <a:xfrm>
            <a:off x="905048" y="1713486"/>
            <a:ext cx="7267402" cy="1829813"/>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5" name="Rectangle 4">
            <a:extLst>
              <a:ext uri="{FF2B5EF4-FFF2-40B4-BE49-F238E27FC236}">
                <a16:creationId xmlns:a16="http://schemas.microsoft.com/office/drawing/2014/main" id="{1BC81FA9-8D24-62F4-1717-E4EC0A40CD0A}"/>
              </a:ext>
            </a:extLst>
          </p:cNvPr>
          <p:cNvSpPr/>
          <p:nvPr/>
        </p:nvSpPr>
        <p:spPr>
          <a:xfrm>
            <a:off x="1606549" y="1473538"/>
            <a:ext cx="2698751" cy="366108"/>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6" name="Title 4">
            <a:extLst>
              <a:ext uri="{FF2B5EF4-FFF2-40B4-BE49-F238E27FC236}">
                <a16:creationId xmlns:a16="http://schemas.microsoft.com/office/drawing/2014/main" id="{1EBE789F-1006-EFDE-9DD2-CB5267BF0072}"/>
              </a:ext>
            </a:extLst>
          </p:cNvPr>
          <p:cNvSpPr txBox="1">
            <a:spLocks/>
          </p:cNvSpPr>
          <p:nvPr/>
        </p:nvSpPr>
        <p:spPr>
          <a:xfrm>
            <a:off x="1555753" y="1470592"/>
            <a:ext cx="2749547" cy="369054"/>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gn="ctr"/>
            <a:r>
              <a:rPr lang="en-US" sz="2800" b="1">
                <a:solidFill>
                  <a:schemeClr val="bg1"/>
                </a:solidFill>
                <a:latin typeface="+mj-lt"/>
              </a:rPr>
              <a:t>Today’s Topic</a:t>
            </a:r>
          </a:p>
        </p:txBody>
      </p:sp>
      <p:pic>
        <p:nvPicPr>
          <p:cNvPr id="7" name="Picture 6">
            <a:extLst>
              <a:ext uri="{FF2B5EF4-FFF2-40B4-BE49-F238E27FC236}">
                <a16:creationId xmlns:a16="http://schemas.microsoft.com/office/drawing/2014/main" id="{609ED455-5B7C-049B-1DCF-83EE2DADE55B}"/>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15745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15114-2487-3947-FA1D-121E0CCCF62F}"/>
            </a:ext>
          </a:extLst>
        </p:cNvPr>
        <p:cNvGrpSpPr/>
        <p:nvPr/>
      </p:nvGrpSpPr>
      <p:grpSpPr>
        <a:xfrm>
          <a:off x="0" y="0"/>
          <a:ext cx="0" cy="0"/>
          <a:chOff x="0" y="0"/>
          <a:chExt cx="0" cy="0"/>
        </a:xfrm>
      </p:grpSpPr>
      <p:pic>
        <p:nvPicPr>
          <p:cNvPr id="4" name="Picture 3" descr="Three people working at laptops on desk in garage at night">
            <a:extLst>
              <a:ext uri="{FF2B5EF4-FFF2-40B4-BE49-F238E27FC236}">
                <a16:creationId xmlns:a16="http://schemas.microsoft.com/office/drawing/2014/main" id="{384F1C2D-6BC9-1303-6971-141C0E5AF37A}"/>
              </a:ext>
            </a:extLst>
          </p:cNvPr>
          <p:cNvPicPr>
            <a:picLocks noChangeAspect="1"/>
          </p:cNvPicPr>
          <p:nvPr/>
        </p:nvPicPr>
        <p:blipFill>
          <a:blip r:embed="rId3" cstate="print">
            <a:extLst>
              <a:ext uri="{28A0092B-C50C-407E-A947-70E740481C1C}">
                <a14:useLocalDpi xmlns:a14="http://schemas.microsoft.com/office/drawing/2010/main"/>
              </a:ext>
            </a:extLst>
          </a:blip>
          <a:srcRect r="16657"/>
          <a:stretch>
            <a:fillRect/>
          </a:stretch>
        </p:blipFill>
        <p:spPr>
          <a:xfrm>
            <a:off x="0" y="0"/>
            <a:ext cx="6482541" cy="5143499"/>
          </a:xfrm>
          <a:prstGeom prst="rect">
            <a:avLst/>
          </a:prstGeom>
        </p:spPr>
      </p:pic>
      <p:sp>
        <p:nvSpPr>
          <p:cNvPr id="2" name="!!Rectangle 9">
            <a:extLst>
              <a:ext uri="{FF2B5EF4-FFF2-40B4-BE49-F238E27FC236}">
                <a16:creationId xmlns:a16="http://schemas.microsoft.com/office/drawing/2014/main" id="{94886E9C-96F8-5119-4072-7D03B25DE15B}"/>
              </a:ext>
            </a:extLst>
          </p:cNvPr>
          <p:cNvSpPr/>
          <p:nvPr/>
        </p:nvSpPr>
        <p:spPr>
          <a:xfrm rot="5400000">
            <a:off x="4362563" y="554477"/>
            <a:ext cx="4047870" cy="4034546"/>
          </a:xfrm>
          <a:prstGeom prst="rect">
            <a:avLst/>
          </a:prstGeom>
          <a:solidFill>
            <a:schemeClr val="tx2">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41D93852-CEAB-5794-211B-065D954403B1}"/>
              </a:ext>
            </a:extLst>
          </p:cNvPr>
          <p:cNvSpPr>
            <a:spLocks noGrp="1"/>
          </p:cNvSpPr>
          <p:nvPr>
            <p:ph type="body" sz="quarter" idx="4294967295"/>
          </p:nvPr>
        </p:nvSpPr>
        <p:spPr>
          <a:xfrm>
            <a:off x="4679618" y="2298424"/>
            <a:ext cx="3413760" cy="2131530"/>
          </a:xfrm>
          <a:prstGeom prst="rect">
            <a:avLst/>
          </a:prstGeom>
        </p:spPr>
        <p:txBody>
          <a:bodyPr/>
          <a:lstStyle/>
          <a:p>
            <a:pPr marL="274320" lvl="1" indent="-274320">
              <a:spcBef>
                <a:spcPts val="0"/>
              </a:spcBef>
              <a:spcAft>
                <a:spcPts val="400"/>
              </a:spcAft>
              <a:buClr>
                <a:srgbClr val="FF6D22"/>
              </a:buClr>
              <a:buFont typeface="Arial" panose="020B0604020202020204" pitchFamily="34" charset="0"/>
              <a:buChar char="›"/>
            </a:pPr>
            <a:r>
              <a:rPr lang="en-US" sz="1500">
                <a:solidFill>
                  <a:schemeClr val="bg1"/>
                </a:solidFill>
                <a:latin typeface="+mn-lt"/>
              </a:rPr>
              <a:t>Mindset Shift</a:t>
            </a:r>
          </a:p>
          <a:p>
            <a:pPr marL="274320" lvl="1" indent="-274320">
              <a:spcBef>
                <a:spcPts val="0"/>
              </a:spcBef>
              <a:spcAft>
                <a:spcPts val="400"/>
              </a:spcAft>
              <a:buClr>
                <a:srgbClr val="FF6D22"/>
              </a:buClr>
              <a:buFont typeface="Arial" panose="020B0604020202020204" pitchFamily="34" charset="0"/>
              <a:buChar char="›"/>
            </a:pPr>
            <a:r>
              <a:rPr lang="en-US" sz="1500">
                <a:solidFill>
                  <a:schemeClr val="bg1"/>
                </a:solidFill>
                <a:latin typeface="+mn-lt"/>
              </a:rPr>
              <a:t>Curiosity of Business Solution and Why it Exists</a:t>
            </a:r>
          </a:p>
          <a:p>
            <a:pPr marL="274320" lvl="1" indent="-274320">
              <a:spcBef>
                <a:spcPts val="0"/>
              </a:spcBef>
              <a:spcAft>
                <a:spcPts val="400"/>
              </a:spcAft>
              <a:buClr>
                <a:srgbClr val="FF6D22"/>
              </a:buClr>
              <a:buFont typeface="Arial" panose="020B0604020202020204" pitchFamily="34" charset="0"/>
              <a:buChar char="›"/>
            </a:pPr>
            <a:r>
              <a:rPr lang="en-US" sz="1500">
                <a:solidFill>
                  <a:schemeClr val="bg1"/>
                </a:solidFill>
                <a:latin typeface="+mn-lt"/>
              </a:rPr>
              <a:t>Customer Profile and Customer Experience</a:t>
            </a:r>
          </a:p>
          <a:p>
            <a:pPr marL="274320" lvl="1" indent="-274320">
              <a:spcBef>
                <a:spcPts val="0"/>
              </a:spcBef>
              <a:spcAft>
                <a:spcPts val="400"/>
              </a:spcAft>
              <a:buClr>
                <a:srgbClr val="FF6D22"/>
              </a:buClr>
              <a:buFont typeface="Arial" panose="020B0604020202020204" pitchFamily="34" charset="0"/>
              <a:buChar char="›"/>
            </a:pPr>
            <a:r>
              <a:rPr lang="en-US" sz="1500">
                <a:solidFill>
                  <a:schemeClr val="bg1"/>
                </a:solidFill>
                <a:latin typeface="+mn-lt"/>
              </a:rPr>
              <a:t>Operation, Work, and Jobs</a:t>
            </a:r>
          </a:p>
          <a:p>
            <a:pPr marL="274320" lvl="1" indent="-274320">
              <a:spcBef>
                <a:spcPts val="0"/>
              </a:spcBef>
              <a:spcAft>
                <a:spcPts val="400"/>
              </a:spcAft>
              <a:buClr>
                <a:srgbClr val="FF6D22"/>
              </a:buClr>
              <a:buFont typeface="Arial" panose="020B0604020202020204" pitchFamily="34" charset="0"/>
              <a:buChar char="›"/>
            </a:pPr>
            <a:r>
              <a:rPr lang="en-US" sz="1500">
                <a:solidFill>
                  <a:schemeClr val="bg1"/>
                </a:solidFill>
                <a:latin typeface="+mn-lt"/>
              </a:rPr>
              <a:t>Roadmaps, Vision, and Relevance</a:t>
            </a:r>
          </a:p>
        </p:txBody>
      </p:sp>
      <p:sp>
        <p:nvSpPr>
          <p:cNvPr id="5" name="Rectangle 4">
            <a:extLst>
              <a:ext uri="{FF2B5EF4-FFF2-40B4-BE49-F238E27FC236}">
                <a16:creationId xmlns:a16="http://schemas.microsoft.com/office/drawing/2014/main" id="{E7744733-5A9F-5260-869F-7B2318104D1F}"/>
              </a:ext>
            </a:extLst>
          </p:cNvPr>
          <p:cNvSpPr/>
          <p:nvPr/>
        </p:nvSpPr>
        <p:spPr>
          <a:xfrm>
            <a:off x="4722481" y="1018346"/>
            <a:ext cx="3328034" cy="878724"/>
          </a:xfrm>
          <a:prstGeom prst="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 name="Title 2">
            <a:extLst>
              <a:ext uri="{FF2B5EF4-FFF2-40B4-BE49-F238E27FC236}">
                <a16:creationId xmlns:a16="http://schemas.microsoft.com/office/drawing/2014/main" id="{6E62A178-D71B-474C-8220-5B2297D83389}"/>
              </a:ext>
            </a:extLst>
          </p:cNvPr>
          <p:cNvSpPr>
            <a:spLocks noGrp="1"/>
          </p:cNvSpPr>
          <p:nvPr>
            <p:ph type="title" idx="4294967295"/>
          </p:nvPr>
        </p:nvSpPr>
        <p:spPr>
          <a:xfrm>
            <a:off x="5880182" y="795465"/>
            <a:ext cx="1230976" cy="469665"/>
          </a:xfrm>
          <a:prstGeom prst="rect">
            <a:avLst/>
          </a:prstGeom>
          <a:solidFill>
            <a:schemeClr val="tx2">
              <a:lumMod val="75000"/>
            </a:schemeClr>
          </a:solidFill>
        </p:spPr>
        <p:txBody>
          <a:bodyPr lIns="91440" tIns="45720" rIns="91440" bIns="45720" anchor="t"/>
          <a:lstStyle/>
          <a:p>
            <a:r>
              <a:rPr lang="en-US" sz="2400" b="1">
                <a:solidFill>
                  <a:schemeClr val="accent2"/>
                </a:solidFill>
                <a:latin typeface="+mj-lt"/>
              </a:rPr>
              <a:t>How to </a:t>
            </a:r>
          </a:p>
        </p:txBody>
      </p:sp>
      <p:sp>
        <p:nvSpPr>
          <p:cNvPr id="8" name="TextBox 7">
            <a:extLst>
              <a:ext uri="{FF2B5EF4-FFF2-40B4-BE49-F238E27FC236}">
                <a16:creationId xmlns:a16="http://schemas.microsoft.com/office/drawing/2014/main" id="{968AFA97-A2B2-C7DF-31B5-C87962F3C600}"/>
              </a:ext>
            </a:extLst>
          </p:cNvPr>
          <p:cNvSpPr txBox="1"/>
          <p:nvPr/>
        </p:nvSpPr>
        <p:spPr>
          <a:xfrm>
            <a:off x="4875251" y="1318334"/>
            <a:ext cx="1911445" cy="830997"/>
          </a:xfrm>
          <a:prstGeom prst="rect">
            <a:avLst/>
          </a:prstGeom>
          <a:solidFill>
            <a:schemeClr val="tx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rPr>
              <a:t>Remove </a:t>
            </a:r>
            <a:endParaRPr lang="en-US">
              <a:solidFill>
                <a:srgbClr val="FFFFFF"/>
              </a:solidFill>
              <a:cs typeface="Arial"/>
            </a:endParaRPr>
          </a:p>
          <a:p>
            <a:r>
              <a:rPr lang="en-US" sz="2400" b="1">
                <a:solidFill>
                  <a:srgbClr val="FFFFFF"/>
                </a:solidFill>
              </a:rPr>
              <a:t>Boundaries</a:t>
            </a:r>
            <a:endParaRPr lang="en-US">
              <a:solidFill>
                <a:srgbClr val="FFFFFF"/>
              </a:solidFill>
              <a:cs typeface="Arial"/>
            </a:endParaRPr>
          </a:p>
        </p:txBody>
      </p:sp>
      <p:pic>
        <p:nvPicPr>
          <p:cNvPr id="6" name="Picture 5">
            <a:extLst>
              <a:ext uri="{FF2B5EF4-FFF2-40B4-BE49-F238E27FC236}">
                <a16:creationId xmlns:a16="http://schemas.microsoft.com/office/drawing/2014/main" id="{360270E8-BB6F-632F-10DE-2AC409A013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70192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4431-42B2-D93A-1C31-904196D69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B3219-4FDD-6894-2209-1F72F86DAC6A}"/>
              </a:ext>
            </a:extLst>
          </p:cNvPr>
          <p:cNvSpPr>
            <a:spLocks noGrp="1"/>
          </p:cNvSpPr>
          <p:nvPr>
            <p:ph type="title" idx="4294967295"/>
          </p:nvPr>
        </p:nvSpPr>
        <p:spPr>
          <a:xfrm>
            <a:off x="366349" y="384541"/>
            <a:ext cx="6835131" cy="368300"/>
          </a:xfrm>
          <a:prstGeom prst="rect">
            <a:avLst/>
          </a:prstGeom>
        </p:spPr>
        <p:txBody>
          <a:bodyPr/>
          <a:lstStyle/>
          <a:p>
            <a:r>
              <a:rPr lang="en-US" sz="3200" b="1">
                <a:solidFill>
                  <a:schemeClr val="tx2"/>
                </a:solidFill>
                <a:latin typeface="+mj-lt"/>
              </a:rPr>
              <a:t>HR Gets Inquisitive to the </a:t>
            </a:r>
            <a:r>
              <a:rPr lang="en-US" sz="3200" b="1">
                <a:solidFill>
                  <a:schemeClr val="accent4"/>
                </a:solidFill>
                <a:latin typeface="+mj-lt"/>
              </a:rPr>
              <a:t>MAX</a:t>
            </a:r>
          </a:p>
        </p:txBody>
      </p:sp>
      <p:sp>
        <p:nvSpPr>
          <p:cNvPr id="10" name="Text Placeholder 9">
            <a:extLst>
              <a:ext uri="{FF2B5EF4-FFF2-40B4-BE49-F238E27FC236}">
                <a16:creationId xmlns:a16="http://schemas.microsoft.com/office/drawing/2014/main" id="{6C8E1329-3228-1B9B-CECA-17168E8DFA07}"/>
              </a:ext>
            </a:extLst>
          </p:cNvPr>
          <p:cNvSpPr>
            <a:spLocks noGrp="1"/>
          </p:cNvSpPr>
          <p:nvPr>
            <p:ph type="body" sz="quarter" idx="4294967295"/>
          </p:nvPr>
        </p:nvSpPr>
        <p:spPr>
          <a:xfrm>
            <a:off x="4813059" y="1904655"/>
            <a:ext cx="4102342" cy="2295580"/>
          </a:xfrm>
          <a:prstGeom prst="rect">
            <a:avLst/>
          </a:prstGeom>
        </p:spPr>
        <p:txBody>
          <a:bodyPr/>
          <a:lstStyle/>
          <a:p>
            <a:pPr marL="182880" indent="-182880">
              <a:spcBef>
                <a:spcPts val="0"/>
              </a:spcBef>
              <a:spcAft>
                <a:spcPts val="1200"/>
              </a:spcAft>
              <a:buClr>
                <a:srgbClr val="69BE28"/>
              </a:buClr>
              <a:buFont typeface="Arial" panose="020B0604020202020204" pitchFamily="34" charset="0"/>
              <a:buChar char="›"/>
            </a:pPr>
            <a:r>
              <a:rPr lang="en-US" sz="1500">
                <a:solidFill>
                  <a:schemeClr val="tx2"/>
                </a:solidFill>
                <a:latin typeface="+mn-lt"/>
              </a:rPr>
              <a:t>Listening Sessions</a:t>
            </a:r>
          </a:p>
          <a:p>
            <a:pPr marL="182880" indent="-182880">
              <a:spcBef>
                <a:spcPts val="0"/>
              </a:spcBef>
              <a:spcAft>
                <a:spcPts val="1200"/>
              </a:spcAft>
              <a:buClr>
                <a:srgbClr val="69BE28"/>
              </a:buClr>
              <a:buFont typeface="Arial" panose="020B0604020202020204" pitchFamily="34" charset="0"/>
              <a:buChar char="›"/>
            </a:pPr>
            <a:r>
              <a:rPr lang="en-US" sz="1500">
                <a:solidFill>
                  <a:schemeClr val="tx2"/>
                </a:solidFill>
                <a:latin typeface="+mn-lt"/>
              </a:rPr>
              <a:t>Casual, Intentional Conversations</a:t>
            </a:r>
          </a:p>
          <a:p>
            <a:pPr marL="182880" indent="-182880">
              <a:spcBef>
                <a:spcPts val="0"/>
              </a:spcBef>
              <a:spcAft>
                <a:spcPts val="1200"/>
              </a:spcAft>
              <a:buClr>
                <a:srgbClr val="69BE28"/>
              </a:buClr>
              <a:buFont typeface="Arial" panose="020B0604020202020204" pitchFamily="34" charset="0"/>
              <a:buChar char="›"/>
            </a:pPr>
            <a:r>
              <a:rPr lang="en-US" sz="1500">
                <a:solidFill>
                  <a:schemeClr val="tx2"/>
                </a:solidFill>
                <a:latin typeface="+mn-lt"/>
              </a:rPr>
              <a:t>Document Findings and Connect to </a:t>
            </a:r>
            <a:br>
              <a:rPr lang="en-US" sz="1500">
                <a:solidFill>
                  <a:schemeClr val="tx2"/>
                </a:solidFill>
                <a:latin typeface="+mn-lt"/>
              </a:rPr>
            </a:br>
            <a:r>
              <a:rPr lang="en-US" sz="1500">
                <a:solidFill>
                  <a:schemeClr val="tx2"/>
                </a:solidFill>
                <a:latin typeface="+mn-lt"/>
              </a:rPr>
              <a:t>Strategy or Ideas</a:t>
            </a:r>
          </a:p>
          <a:p>
            <a:pPr marL="182880" indent="-182880">
              <a:spcBef>
                <a:spcPts val="0"/>
              </a:spcBef>
              <a:spcAft>
                <a:spcPts val="1200"/>
              </a:spcAft>
              <a:buClr>
                <a:srgbClr val="69BE28"/>
              </a:buClr>
              <a:buFont typeface="Arial" panose="020B0604020202020204" pitchFamily="34" charset="0"/>
              <a:buChar char="›"/>
            </a:pPr>
            <a:r>
              <a:rPr lang="en-US" sz="1500">
                <a:solidFill>
                  <a:schemeClr val="tx2"/>
                </a:solidFill>
                <a:latin typeface="+mn-lt"/>
              </a:rPr>
              <a:t>Study Your Industry</a:t>
            </a:r>
          </a:p>
          <a:p>
            <a:pPr marL="182880" indent="-182880">
              <a:spcBef>
                <a:spcPts val="0"/>
              </a:spcBef>
              <a:spcAft>
                <a:spcPts val="1200"/>
              </a:spcAft>
              <a:buClr>
                <a:srgbClr val="69BE28"/>
              </a:buClr>
              <a:buFont typeface="Arial" panose="020B0604020202020204" pitchFamily="34" charset="0"/>
              <a:buChar char="›"/>
            </a:pPr>
            <a:r>
              <a:rPr lang="en-US" sz="1500">
                <a:solidFill>
                  <a:schemeClr val="tx2"/>
                </a:solidFill>
                <a:latin typeface="+mn-lt"/>
              </a:rPr>
              <a:t>Provide Insights Throughout the Session—Share What You Know</a:t>
            </a:r>
          </a:p>
        </p:txBody>
      </p:sp>
      <p:sp>
        <p:nvSpPr>
          <p:cNvPr id="7" name="TextBox 6">
            <a:extLst>
              <a:ext uri="{FF2B5EF4-FFF2-40B4-BE49-F238E27FC236}">
                <a16:creationId xmlns:a16="http://schemas.microsoft.com/office/drawing/2014/main" id="{BE0E72FC-212F-B71D-4913-434FEEBCC2ED}"/>
              </a:ext>
            </a:extLst>
          </p:cNvPr>
          <p:cNvSpPr txBox="1"/>
          <p:nvPr/>
        </p:nvSpPr>
        <p:spPr>
          <a:xfrm>
            <a:off x="385399" y="1321811"/>
            <a:ext cx="3812234" cy="369332"/>
          </a:xfrm>
          <a:prstGeom prst="rect">
            <a:avLst/>
          </a:prstGeom>
          <a:noFill/>
        </p:spPr>
        <p:txBody>
          <a:bodyPr wrap="square">
            <a:spAutoFit/>
          </a:bodyPr>
          <a:lstStyle/>
          <a:p>
            <a:pPr marL="0" lvl="2">
              <a:buClr>
                <a:schemeClr val="bg1"/>
              </a:buClr>
            </a:pPr>
            <a:r>
              <a:rPr lang="en-US" sz="1800" b="1">
                <a:solidFill>
                  <a:schemeClr val="tx2"/>
                </a:solidFill>
              </a:rPr>
              <a:t>Ask the Right Questions:</a:t>
            </a:r>
          </a:p>
        </p:txBody>
      </p:sp>
      <p:grpSp>
        <p:nvGrpSpPr>
          <p:cNvPr id="5" name="Group 4">
            <a:extLst>
              <a:ext uri="{FF2B5EF4-FFF2-40B4-BE49-F238E27FC236}">
                <a16:creationId xmlns:a16="http://schemas.microsoft.com/office/drawing/2014/main" id="{22CE1690-26D3-97A2-795D-260A8788DF06}"/>
              </a:ext>
            </a:extLst>
          </p:cNvPr>
          <p:cNvGrpSpPr/>
          <p:nvPr/>
        </p:nvGrpSpPr>
        <p:grpSpPr>
          <a:xfrm>
            <a:off x="0" y="1791856"/>
            <a:ext cx="4716339" cy="2832532"/>
            <a:chOff x="0" y="1782331"/>
            <a:chExt cx="4887042" cy="2364376"/>
          </a:xfrm>
        </p:grpSpPr>
        <p:sp>
          <p:nvSpPr>
            <p:cNvPr id="6" name="Rectangle 5">
              <a:extLst>
                <a:ext uri="{FF2B5EF4-FFF2-40B4-BE49-F238E27FC236}">
                  <a16:creationId xmlns:a16="http://schemas.microsoft.com/office/drawing/2014/main" id="{F3E16629-C591-F787-643A-E4AD6D080D2B}"/>
                </a:ext>
              </a:extLst>
            </p:cNvPr>
            <p:cNvSpPr/>
            <p:nvPr/>
          </p:nvSpPr>
          <p:spPr>
            <a:xfrm>
              <a:off x="0" y="1782331"/>
              <a:ext cx="4487696" cy="2364376"/>
            </a:xfrm>
            <a:prstGeom prst="rect">
              <a:avLst/>
            </a:prstGeom>
            <a:solidFill>
              <a:srgbClr val="69B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F75FA767-E4B3-F12E-9C5D-F7A83C61A457}"/>
                </a:ext>
              </a:extLst>
            </p:cNvPr>
            <p:cNvSpPr/>
            <p:nvPr/>
          </p:nvSpPr>
          <p:spPr>
            <a:xfrm rot="5400000">
              <a:off x="4141239" y="2764845"/>
              <a:ext cx="1092260" cy="399347"/>
            </a:xfrm>
            <a:prstGeom prst="triangle">
              <a:avLst/>
            </a:prstGeom>
            <a:solidFill>
              <a:schemeClr val="accent4"/>
            </a:solidFill>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F56F5A1-F038-0E50-2C76-63AE8C331976}"/>
              </a:ext>
            </a:extLst>
          </p:cNvPr>
          <p:cNvSpPr txBox="1"/>
          <p:nvPr/>
        </p:nvSpPr>
        <p:spPr>
          <a:xfrm>
            <a:off x="4779371" y="1321811"/>
            <a:ext cx="4264267" cy="369332"/>
          </a:xfrm>
          <a:prstGeom prst="rect">
            <a:avLst/>
          </a:prstGeom>
          <a:noFill/>
        </p:spPr>
        <p:txBody>
          <a:bodyPr wrap="square" lIns="91440">
            <a:spAutoFit/>
          </a:bodyPr>
          <a:lstStyle/>
          <a:p>
            <a:pPr marL="0" lvl="2">
              <a:buClr>
                <a:schemeClr val="bg1"/>
              </a:buClr>
            </a:pPr>
            <a:r>
              <a:rPr lang="en-US" b="1" spc="-10">
                <a:solidFill>
                  <a:schemeClr val="tx2"/>
                </a:solidFill>
              </a:rPr>
              <a:t>Demonstrate Curiosity Consistently:</a:t>
            </a:r>
            <a:endParaRPr lang="en-US" sz="1800" b="1" spc="-10">
              <a:solidFill>
                <a:schemeClr val="tx2"/>
              </a:solidFill>
            </a:endParaRPr>
          </a:p>
        </p:txBody>
      </p:sp>
      <p:sp>
        <p:nvSpPr>
          <p:cNvPr id="3" name="TextBox 2">
            <a:extLst>
              <a:ext uri="{FF2B5EF4-FFF2-40B4-BE49-F238E27FC236}">
                <a16:creationId xmlns:a16="http://schemas.microsoft.com/office/drawing/2014/main" id="{92AB6870-E4CA-B49D-E622-C2541C2BB265}"/>
              </a:ext>
            </a:extLst>
          </p:cNvPr>
          <p:cNvSpPr txBox="1"/>
          <p:nvPr/>
        </p:nvSpPr>
        <p:spPr>
          <a:xfrm>
            <a:off x="385399" y="1904655"/>
            <a:ext cx="3812234" cy="2554545"/>
          </a:xfrm>
          <a:prstGeom prst="rect">
            <a:avLst/>
          </a:prstGeom>
          <a:noFill/>
        </p:spPr>
        <p:txBody>
          <a:bodyPr wrap="square" rtlCol="0" anchor="ctr">
            <a:spAutoFit/>
          </a:bodyPr>
          <a:lstStyle/>
          <a:p>
            <a:pPr marL="182880" lvl="2" indent="-182880">
              <a:spcAft>
                <a:spcPts val="1200"/>
              </a:spcAft>
              <a:buClr>
                <a:schemeClr val="bg1"/>
              </a:buClr>
              <a:buFont typeface="Arial" panose="020B0604020202020204" pitchFamily="34" charset="0"/>
              <a:buChar char="›"/>
            </a:pPr>
            <a:r>
              <a:rPr lang="en-US" sz="1500">
                <a:solidFill>
                  <a:schemeClr val="bg1"/>
                </a:solidFill>
              </a:rPr>
              <a:t>What are your working on, why does </a:t>
            </a:r>
            <a:br>
              <a:rPr lang="en-US" sz="1500">
                <a:solidFill>
                  <a:schemeClr val="bg1"/>
                </a:solidFill>
              </a:rPr>
            </a:br>
            <a:r>
              <a:rPr lang="en-US" sz="1500">
                <a:solidFill>
                  <a:schemeClr val="bg1"/>
                </a:solidFill>
              </a:rPr>
              <a:t>it work?</a:t>
            </a:r>
          </a:p>
          <a:p>
            <a:pPr marL="182880" lvl="2" indent="-182880">
              <a:spcAft>
                <a:spcPts val="1200"/>
              </a:spcAft>
              <a:buClr>
                <a:schemeClr val="bg1"/>
              </a:buClr>
              <a:buFont typeface="Arial" panose="020B0604020202020204" pitchFamily="34" charset="0"/>
              <a:buChar char="›"/>
            </a:pPr>
            <a:r>
              <a:rPr lang="en-US" sz="1500">
                <a:solidFill>
                  <a:schemeClr val="bg1"/>
                </a:solidFill>
              </a:rPr>
              <a:t>How does it drive our strategy?</a:t>
            </a:r>
          </a:p>
          <a:p>
            <a:pPr marL="182880" lvl="2" indent="-182880">
              <a:spcAft>
                <a:spcPts val="1200"/>
              </a:spcAft>
              <a:buClr>
                <a:schemeClr val="bg1"/>
              </a:buClr>
              <a:buFont typeface="Arial" panose="020B0604020202020204" pitchFamily="34" charset="0"/>
              <a:buChar char="›"/>
            </a:pPr>
            <a:r>
              <a:rPr lang="en-US" sz="1500">
                <a:solidFill>
                  <a:schemeClr val="bg1"/>
                </a:solidFill>
              </a:rPr>
              <a:t>How does it align to our customer </a:t>
            </a:r>
            <a:br>
              <a:rPr lang="en-US" sz="1500">
                <a:solidFill>
                  <a:schemeClr val="bg1"/>
                </a:solidFill>
              </a:rPr>
            </a:br>
            <a:r>
              <a:rPr lang="en-US" sz="1500">
                <a:solidFill>
                  <a:schemeClr val="bg1"/>
                </a:solidFill>
              </a:rPr>
              <a:t>value prop?</a:t>
            </a:r>
          </a:p>
          <a:p>
            <a:pPr marL="182880" lvl="2" indent="-182880">
              <a:spcAft>
                <a:spcPts val="1200"/>
              </a:spcAft>
              <a:buClr>
                <a:schemeClr val="bg1"/>
              </a:buClr>
              <a:buFont typeface="Arial" panose="020B0604020202020204" pitchFamily="34" charset="0"/>
              <a:buChar char="›"/>
            </a:pPr>
            <a:r>
              <a:rPr lang="en-US" sz="1500">
                <a:solidFill>
                  <a:schemeClr val="bg1"/>
                </a:solidFill>
              </a:rPr>
              <a:t>What is getting in the way?</a:t>
            </a:r>
          </a:p>
          <a:p>
            <a:pPr marL="182880" lvl="2" indent="-182880">
              <a:spcAft>
                <a:spcPts val="1200"/>
              </a:spcAft>
              <a:buClr>
                <a:schemeClr val="bg1"/>
              </a:buClr>
              <a:buFont typeface="Arial" panose="020B0604020202020204" pitchFamily="34" charset="0"/>
              <a:buChar char="›"/>
            </a:pPr>
            <a:r>
              <a:rPr lang="en-US" sz="1500" spc="-10">
                <a:solidFill>
                  <a:schemeClr val="bg1"/>
                </a:solidFill>
              </a:rPr>
              <a:t>Is there anything new happening or not happening in our business or industry?</a:t>
            </a:r>
          </a:p>
        </p:txBody>
      </p:sp>
      <p:pic>
        <p:nvPicPr>
          <p:cNvPr id="9" name="Picture 8">
            <a:extLst>
              <a:ext uri="{FF2B5EF4-FFF2-40B4-BE49-F238E27FC236}">
                <a16:creationId xmlns:a16="http://schemas.microsoft.com/office/drawing/2014/main" id="{EBC59AFC-58A8-33C2-339C-2DE27CB6BB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50765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E8E9"/>
        </a:solidFill>
        <a:effectLst/>
      </p:bgPr>
    </p:bg>
    <p:spTree>
      <p:nvGrpSpPr>
        <p:cNvPr id="1" name="">
          <a:extLst>
            <a:ext uri="{FF2B5EF4-FFF2-40B4-BE49-F238E27FC236}">
              <a16:creationId xmlns:a16="http://schemas.microsoft.com/office/drawing/2014/main" id="{4002156C-F9F5-2A46-117D-62F224556ED5}"/>
            </a:ext>
          </a:extLst>
        </p:cNvPr>
        <p:cNvGrpSpPr/>
        <p:nvPr/>
      </p:nvGrpSpPr>
      <p:grpSpPr>
        <a:xfrm>
          <a:off x="0" y="0"/>
          <a:ext cx="0" cy="0"/>
          <a:chOff x="0" y="0"/>
          <a:chExt cx="0" cy="0"/>
        </a:xfrm>
      </p:grpSpPr>
      <p:pic>
        <p:nvPicPr>
          <p:cNvPr id="4" name="Picture 3" descr="Person giving presentation">
            <a:extLst>
              <a:ext uri="{FF2B5EF4-FFF2-40B4-BE49-F238E27FC236}">
                <a16:creationId xmlns:a16="http://schemas.microsoft.com/office/drawing/2014/main" id="{B221753C-085C-DE41-70D3-CC901B5DC49D}"/>
              </a:ext>
            </a:extLst>
          </p:cNvPr>
          <p:cNvPicPr>
            <a:picLocks noChangeAspect="1"/>
          </p:cNvPicPr>
          <p:nvPr/>
        </p:nvPicPr>
        <p:blipFill>
          <a:blip r:embed="rId3" cstate="print">
            <a:extLst>
              <a:ext uri="{28A0092B-C50C-407E-A947-70E740481C1C}">
                <a14:useLocalDpi xmlns:a14="http://schemas.microsoft.com/office/drawing/2010/main"/>
              </a:ext>
            </a:extLst>
          </a:blip>
          <a:srcRect l="11360" r="162" b="25381"/>
          <a:stretch>
            <a:fillRect/>
          </a:stretch>
        </p:blipFill>
        <p:spPr>
          <a:xfrm flipH="1">
            <a:off x="2" y="3104"/>
            <a:ext cx="9143998" cy="5143500"/>
          </a:xfrm>
          <a:prstGeom prst="rect">
            <a:avLst/>
          </a:prstGeom>
        </p:spPr>
      </p:pic>
      <p:sp>
        <p:nvSpPr>
          <p:cNvPr id="3" name="Rectangle 2">
            <a:extLst>
              <a:ext uri="{FF2B5EF4-FFF2-40B4-BE49-F238E27FC236}">
                <a16:creationId xmlns:a16="http://schemas.microsoft.com/office/drawing/2014/main" id="{D0F09A4D-98D4-EFD9-2D1A-0D0BD022807D}"/>
              </a:ext>
            </a:extLst>
          </p:cNvPr>
          <p:cNvSpPr/>
          <p:nvPr/>
        </p:nvSpPr>
        <p:spPr>
          <a:xfrm>
            <a:off x="2" y="0"/>
            <a:ext cx="6799150" cy="5143500"/>
          </a:xfrm>
          <a:prstGeom prst="rect">
            <a:avLst/>
          </a:prstGeom>
          <a:solidFill>
            <a:srgbClr val="00A5B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45FCCDD-6669-AFA1-C57B-721BD9FC64F2}"/>
              </a:ext>
            </a:extLst>
          </p:cNvPr>
          <p:cNvSpPr>
            <a:spLocks noGrp="1"/>
          </p:cNvSpPr>
          <p:nvPr>
            <p:ph type="title"/>
          </p:nvPr>
        </p:nvSpPr>
        <p:spPr>
          <a:xfrm>
            <a:off x="376631" y="368032"/>
            <a:ext cx="5504334" cy="588755"/>
          </a:xfrm>
          <a:prstGeom prst="rect">
            <a:avLst/>
          </a:prstGeom>
        </p:spPr>
        <p:txBody>
          <a:bodyPr lIns="91440" tIns="45720" rIns="91440" bIns="45720" anchor="t"/>
          <a:lstStyle/>
          <a:p>
            <a:r>
              <a:rPr lang="en-US" sz="3200">
                <a:cs typeface="Arial"/>
              </a:rPr>
              <a:t>Influence</a:t>
            </a:r>
            <a:r>
              <a:rPr lang="en-US" sz="3200">
                <a:solidFill>
                  <a:schemeClr val="bg1"/>
                </a:solidFill>
                <a:cs typeface="Arial"/>
              </a:rPr>
              <a:t> a Different Story</a:t>
            </a:r>
            <a:endParaRPr lang="en-US" sz="3200">
              <a:solidFill>
                <a:schemeClr val="bg1"/>
              </a:solidFill>
            </a:endParaRPr>
          </a:p>
        </p:txBody>
      </p:sp>
      <p:sp>
        <p:nvSpPr>
          <p:cNvPr id="12" name="TextBox 11">
            <a:extLst>
              <a:ext uri="{FF2B5EF4-FFF2-40B4-BE49-F238E27FC236}">
                <a16:creationId xmlns:a16="http://schemas.microsoft.com/office/drawing/2014/main" id="{E6CAD6CB-DB5C-67DD-E5F3-720DC5070913}"/>
              </a:ext>
            </a:extLst>
          </p:cNvPr>
          <p:cNvSpPr txBox="1"/>
          <p:nvPr/>
        </p:nvSpPr>
        <p:spPr>
          <a:xfrm>
            <a:off x="376631" y="1173710"/>
            <a:ext cx="6066261" cy="3517630"/>
          </a:xfrm>
          <a:prstGeom prst="rect">
            <a:avLst/>
          </a:prstGeom>
          <a:noFill/>
        </p:spPr>
        <p:txBody>
          <a:bodyPr wrap="square" lIns="34290" tIns="17145" rIns="34290" bIns="17145" rtlCol="0" anchor="t">
            <a:spAutoFit/>
          </a:bodyPr>
          <a:lstStyle/>
          <a:p>
            <a:pPr>
              <a:spcAft>
                <a:spcPts val="600"/>
              </a:spcAft>
            </a:pPr>
            <a:r>
              <a:rPr lang="en-US" b="1">
                <a:solidFill>
                  <a:schemeClr val="bg1"/>
                </a:solidFill>
                <a:ea typeface="Open Sans Light"/>
                <a:cs typeface="Arial"/>
              </a:rPr>
              <a:t>Accelerate Agility, Inclusion, and High Performance: </a:t>
            </a:r>
            <a:endParaRPr lang="en-US">
              <a:solidFill>
                <a:schemeClr val="bg1"/>
              </a:solidFill>
              <a:ea typeface="Open Sans Light" panose="020B0306030504020204" pitchFamily="34" charset="0"/>
              <a:cs typeface="Arial" panose="020B0604020202020204" pitchFamily="34" charset="0"/>
            </a:endParaRPr>
          </a:p>
          <a:p>
            <a:pPr marL="182880" indent="-182880">
              <a:spcAft>
                <a:spcPts val="600"/>
              </a:spcAft>
              <a:buClr>
                <a:schemeClr val="bg1"/>
              </a:buClr>
              <a:buFont typeface="Arial" panose="020B0604020202020204" pitchFamily="34" charset="0"/>
              <a:buChar char="›"/>
            </a:pPr>
            <a:r>
              <a:rPr lang="en-US" sz="1600">
                <a:solidFill>
                  <a:schemeClr val="bg1"/>
                </a:solidFill>
                <a:ea typeface="Open Sans Light"/>
                <a:cs typeface="Arial"/>
              </a:rPr>
              <a:t>Multiple Narratives</a:t>
            </a:r>
          </a:p>
          <a:p>
            <a:pPr marL="182880" indent="-182880">
              <a:spcAft>
                <a:spcPts val="600"/>
              </a:spcAft>
              <a:buClr>
                <a:schemeClr val="bg1"/>
              </a:buClr>
              <a:buFont typeface="Arial" panose="020B0604020202020204" pitchFamily="34" charset="0"/>
              <a:buChar char="›"/>
            </a:pPr>
            <a:r>
              <a:rPr lang="en-US" sz="1600">
                <a:solidFill>
                  <a:schemeClr val="bg1"/>
                </a:solidFill>
                <a:ea typeface="Open Sans Light"/>
                <a:cs typeface="Arial"/>
              </a:rPr>
              <a:t>Various Perspectives</a:t>
            </a:r>
          </a:p>
          <a:p>
            <a:pPr marL="182880" indent="-182880">
              <a:spcAft>
                <a:spcPts val="600"/>
              </a:spcAft>
              <a:buClr>
                <a:schemeClr val="bg1"/>
              </a:buClr>
              <a:buFont typeface="Arial" panose="020B0604020202020204" pitchFamily="34" charset="0"/>
              <a:buChar char="›"/>
            </a:pPr>
            <a:r>
              <a:rPr lang="en-US" sz="1600">
                <a:solidFill>
                  <a:schemeClr val="bg1"/>
                </a:solidFill>
                <a:ea typeface="Open Sans Light"/>
                <a:cs typeface="Arial"/>
              </a:rPr>
              <a:t>Data</a:t>
            </a:r>
          </a:p>
          <a:p>
            <a:pPr marL="182880" indent="-182880">
              <a:spcAft>
                <a:spcPts val="600"/>
              </a:spcAft>
              <a:buClr>
                <a:schemeClr val="bg1"/>
              </a:buClr>
              <a:buFont typeface="Arial" panose="020B0604020202020204" pitchFamily="34" charset="0"/>
              <a:buChar char="›"/>
            </a:pPr>
            <a:r>
              <a:rPr lang="en-US" sz="1600">
                <a:solidFill>
                  <a:schemeClr val="bg1"/>
                </a:solidFill>
                <a:ea typeface="Open Sans Light"/>
                <a:cs typeface="Arial"/>
              </a:rPr>
              <a:t>Options</a:t>
            </a:r>
          </a:p>
          <a:p>
            <a:pPr marL="182880" indent="-182880">
              <a:spcAft>
                <a:spcPts val="600"/>
              </a:spcAft>
              <a:buClr>
                <a:schemeClr val="bg1"/>
              </a:buClr>
              <a:buFont typeface="Arial" panose="020B0604020202020204" pitchFamily="34" charset="0"/>
              <a:buChar char="›"/>
            </a:pPr>
            <a:r>
              <a:rPr lang="en-US" sz="1600">
                <a:solidFill>
                  <a:schemeClr val="bg1"/>
                </a:solidFill>
                <a:ea typeface="Open Sans Light"/>
                <a:cs typeface="Arial"/>
              </a:rPr>
              <a:t>Courageous Decisions</a:t>
            </a:r>
          </a:p>
          <a:p>
            <a:pPr marL="182880" indent="-182880">
              <a:spcAft>
                <a:spcPts val="600"/>
              </a:spcAft>
              <a:buClr>
                <a:schemeClr val="bg1"/>
              </a:buClr>
              <a:buFont typeface="Arial" panose="020B0604020202020204" pitchFamily="34" charset="0"/>
              <a:buChar char="›"/>
            </a:pPr>
            <a:r>
              <a:rPr lang="en-US" sz="1600">
                <a:solidFill>
                  <a:schemeClr val="bg1"/>
                </a:solidFill>
                <a:ea typeface="Open Sans Light"/>
                <a:cs typeface="Arial"/>
              </a:rPr>
              <a:t>Honest About Resources and Capabilities</a:t>
            </a:r>
          </a:p>
          <a:p>
            <a:endParaRPr lang="en-US" sz="1600">
              <a:solidFill>
                <a:schemeClr val="bg1"/>
              </a:solidFill>
              <a:ea typeface="Open Sans Light" panose="020B0306030504020204" pitchFamily="34" charset="0"/>
              <a:cs typeface="Arial" panose="020B0604020202020204" pitchFamily="34" charset="0"/>
            </a:endParaRPr>
          </a:p>
          <a:p>
            <a:r>
              <a:rPr lang="en-US" sz="1600">
                <a:solidFill>
                  <a:schemeClr val="bg1"/>
                </a:solidFill>
                <a:ea typeface="Open Sans Light"/>
                <a:cs typeface="Arial"/>
              </a:rPr>
              <a:t>70% of HR teams "do not have dedicated HR staff or teams for digitization, culture transformations, or organizational design."</a:t>
            </a:r>
            <a:r>
              <a:rPr lang="en-US" sz="1600" baseline="30000">
                <a:solidFill>
                  <a:schemeClr val="bg1"/>
                </a:solidFill>
                <a:ea typeface="Open Sans Light"/>
                <a:cs typeface="Arial"/>
              </a:rPr>
              <a:t>1</a:t>
            </a:r>
          </a:p>
          <a:p>
            <a:endParaRPr lang="en-US" sz="1600" baseline="30000">
              <a:solidFill>
                <a:schemeClr val="bg1"/>
              </a:solidFill>
              <a:ea typeface="Open Sans Light" panose="020B0306030504020204" pitchFamily="34" charset="0"/>
              <a:cs typeface="Arial" panose="020B0604020202020204" pitchFamily="34" charset="0"/>
            </a:endParaRPr>
          </a:p>
          <a:p>
            <a:endParaRPr lang="en-US" sz="1600" baseline="30000">
              <a:solidFill>
                <a:schemeClr val="bg1"/>
              </a:solidFill>
              <a:ea typeface="Open Sans Light"/>
              <a:cs typeface="Arial"/>
            </a:endParaRPr>
          </a:p>
          <a:p>
            <a:r>
              <a:rPr lang="en-US" sz="800" i="1" baseline="30000">
                <a:solidFill>
                  <a:schemeClr val="bg1"/>
                </a:solidFill>
                <a:ea typeface="Open Sans Light"/>
                <a:cs typeface="Arial"/>
              </a:rPr>
              <a:t>1</a:t>
            </a:r>
            <a:r>
              <a:rPr lang="en-US" sz="800" i="1">
                <a:solidFill>
                  <a:schemeClr val="bg1"/>
                </a:solidFill>
                <a:ea typeface="Open Sans Light"/>
                <a:cs typeface="Arial"/>
              </a:rPr>
              <a:t>PWC (2025)</a:t>
            </a:r>
          </a:p>
        </p:txBody>
      </p:sp>
      <p:grpSp>
        <p:nvGrpSpPr>
          <p:cNvPr id="9" name="Group 8">
            <a:extLst>
              <a:ext uri="{FF2B5EF4-FFF2-40B4-BE49-F238E27FC236}">
                <a16:creationId xmlns:a16="http://schemas.microsoft.com/office/drawing/2014/main" id="{765A8C52-B93D-A21C-19AA-F70BBE04BE43}"/>
              </a:ext>
            </a:extLst>
          </p:cNvPr>
          <p:cNvGrpSpPr/>
          <p:nvPr/>
        </p:nvGrpSpPr>
        <p:grpSpPr>
          <a:xfrm>
            <a:off x="6289156" y="2571750"/>
            <a:ext cx="2190793" cy="2145323"/>
            <a:chOff x="5992377" y="122381"/>
            <a:chExt cx="2190793" cy="2145323"/>
          </a:xfrm>
        </p:grpSpPr>
        <p:sp>
          <p:nvSpPr>
            <p:cNvPr id="5" name="Oval 4">
              <a:extLst>
                <a:ext uri="{FF2B5EF4-FFF2-40B4-BE49-F238E27FC236}">
                  <a16:creationId xmlns:a16="http://schemas.microsoft.com/office/drawing/2014/main" id="{6ED801A9-E094-E817-4967-C4406DC1697F}"/>
                </a:ext>
              </a:extLst>
            </p:cNvPr>
            <p:cNvSpPr/>
            <p:nvPr/>
          </p:nvSpPr>
          <p:spPr>
            <a:xfrm>
              <a:off x="5992377" y="122381"/>
              <a:ext cx="2190793" cy="2145323"/>
            </a:xfrm>
            <a:prstGeom prst="ellipse">
              <a:avLst/>
            </a:prstGeom>
            <a:solidFill>
              <a:schemeClr val="accent4"/>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CD1F1C-3DAB-84EE-5183-2C09D7E9E1BE}"/>
                </a:ext>
              </a:extLst>
            </p:cNvPr>
            <p:cNvSpPr txBox="1"/>
            <p:nvPr/>
          </p:nvSpPr>
          <p:spPr>
            <a:xfrm>
              <a:off x="6198737" y="641044"/>
              <a:ext cx="1879041" cy="1107996"/>
            </a:xfrm>
            <a:prstGeom prst="rect">
              <a:avLst/>
            </a:prstGeom>
            <a:noFill/>
          </p:spPr>
          <p:txBody>
            <a:bodyPr wrap="none" lIns="91440" tIns="45720" rIns="91440" bIns="45720" rtlCol="0" anchor="t">
              <a:spAutoFit/>
            </a:bodyPr>
            <a:lstStyle/>
            <a:p>
              <a:r>
                <a:rPr lang="en-US" sz="6600" b="1">
                  <a:solidFill>
                    <a:schemeClr val="bg1"/>
                  </a:solidFill>
                  <a:cs typeface="Arial"/>
                </a:rPr>
                <a:t>70%</a:t>
              </a:r>
            </a:p>
          </p:txBody>
        </p:sp>
      </p:grpSp>
      <p:pic>
        <p:nvPicPr>
          <p:cNvPr id="6" name="Picture 5">
            <a:extLst>
              <a:ext uri="{FF2B5EF4-FFF2-40B4-BE49-F238E27FC236}">
                <a16:creationId xmlns:a16="http://schemas.microsoft.com/office/drawing/2014/main" id="{C28E405D-3289-844E-2E2F-EA946571AD2A}"/>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513526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n working at the port">
            <a:extLst>
              <a:ext uri="{FF2B5EF4-FFF2-40B4-BE49-F238E27FC236}">
                <a16:creationId xmlns:a16="http://schemas.microsoft.com/office/drawing/2014/main" id="{8B1DEECD-7A0B-3D5F-A16F-881A49F20074}"/>
              </a:ext>
            </a:extLst>
          </p:cNvPr>
          <p:cNvPicPr>
            <a:picLocks noChangeAspect="1"/>
          </p:cNvPicPr>
          <p:nvPr/>
        </p:nvPicPr>
        <p:blipFill>
          <a:blip r:embed="rId3" cstate="print">
            <a:extLst>
              <a:ext uri="{28A0092B-C50C-407E-A947-70E740481C1C}">
                <a14:useLocalDpi xmlns:a14="http://schemas.microsoft.com/office/drawing/2010/main"/>
              </a:ext>
            </a:extLst>
          </a:blip>
          <a:srcRect l="21538" t="8172" b="25659"/>
          <a:stretch>
            <a:fillRect/>
          </a:stretch>
        </p:blipFill>
        <p:spPr>
          <a:xfrm>
            <a:off x="3558" y="0"/>
            <a:ext cx="9144004" cy="5143500"/>
          </a:xfrm>
          <a:prstGeom prst="rect">
            <a:avLst/>
          </a:prstGeom>
        </p:spPr>
      </p:pic>
      <p:sp>
        <p:nvSpPr>
          <p:cNvPr id="2" name="Rectangle 1">
            <a:extLst>
              <a:ext uri="{FF2B5EF4-FFF2-40B4-BE49-F238E27FC236}">
                <a16:creationId xmlns:a16="http://schemas.microsoft.com/office/drawing/2014/main" id="{33187B6B-CF46-05D6-DF66-FD106B42ABAC}"/>
              </a:ext>
            </a:extLst>
          </p:cNvPr>
          <p:cNvSpPr/>
          <p:nvPr/>
        </p:nvSpPr>
        <p:spPr>
          <a:xfrm>
            <a:off x="2282438" y="0"/>
            <a:ext cx="6861562" cy="5143500"/>
          </a:xfrm>
          <a:prstGeom prst="rect">
            <a:avLst/>
          </a:prstGeom>
          <a:solidFill>
            <a:srgbClr val="69BE2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4" name="Title 3">
            <a:extLst>
              <a:ext uri="{FF2B5EF4-FFF2-40B4-BE49-F238E27FC236}">
                <a16:creationId xmlns:a16="http://schemas.microsoft.com/office/drawing/2014/main" id="{C683FA39-EDF0-9E50-1AA4-86D9EF9F4D45}"/>
              </a:ext>
            </a:extLst>
          </p:cNvPr>
          <p:cNvSpPr>
            <a:spLocks noGrp="1"/>
          </p:cNvSpPr>
          <p:nvPr>
            <p:ph type="title" idx="4294967295"/>
          </p:nvPr>
        </p:nvSpPr>
        <p:spPr>
          <a:xfrm>
            <a:off x="3073401" y="1257032"/>
            <a:ext cx="5806714" cy="1062252"/>
          </a:xfrm>
          <a:prstGeom prst="rect">
            <a:avLst/>
          </a:prstGeom>
        </p:spPr>
        <p:txBody>
          <a:bodyPr/>
          <a:lstStyle/>
          <a:p>
            <a:r>
              <a:rPr lang="en-US" sz="3200" b="1">
                <a:solidFill>
                  <a:schemeClr val="bg1"/>
                </a:solidFill>
                <a:latin typeface="+mn-lt"/>
              </a:rPr>
              <a:t>Does Removing Boundaries Matter? It Depends.</a:t>
            </a:r>
          </a:p>
        </p:txBody>
      </p:sp>
      <p:sp>
        <p:nvSpPr>
          <p:cNvPr id="6" name="Oval 5">
            <a:extLst>
              <a:ext uri="{FF2B5EF4-FFF2-40B4-BE49-F238E27FC236}">
                <a16:creationId xmlns:a16="http://schemas.microsoft.com/office/drawing/2014/main" id="{9BB632FD-59EC-256F-3DBC-BF6054046DE9}"/>
              </a:ext>
            </a:extLst>
          </p:cNvPr>
          <p:cNvSpPr/>
          <p:nvPr/>
        </p:nvSpPr>
        <p:spPr>
          <a:xfrm>
            <a:off x="602731" y="2712176"/>
            <a:ext cx="2190793" cy="2145323"/>
          </a:xfrm>
          <a:prstGeom prst="ellipse">
            <a:avLst/>
          </a:prstGeom>
          <a:solidFill>
            <a:schemeClr val="accent3"/>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6FFB711-4648-29A3-3339-8453C890AF6C}"/>
              </a:ext>
            </a:extLst>
          </p:cNvPr>
          <p:cNvSpPr txBox="1"/>
          <p:nvPr/>
        </p:nvSpPr>
        <p:spPr>
          <a:xfrm>
            <a:off x="746452" y="3332797"/>
            <a:ext cx="1987369" cy="738664"/>
          </a:xfrm>
          <a:prstGeom prst="rect">
            <a:avLst/>
          </a:prstGeom>
          <a:noFill/>
        </p:spPr>
        <p:txBody>
          <a:bodyPr wrap="square">
            <a:spAutoFit/>
          </a:bodyPr>
          <a:lstStyle/>
          <a:p>
            <a:r>
              <a:rPr lang="en-US" sz="1400" i="1">
                <a:solidFill>
                  <a:schemeClr val="bg1"/>
                </a:solidFill>
              </a:rPr>
              <a:t>“You can’t move past your boundaries if you stay in them…” </a:t>
            </a:r>
          </a:p>
        </p:txBody>
      </p:sp>
      <p:sp>
        <p:nvSpPr>
          <p:cNvPr id="13" name="TextBox 12">
            <a:extLst>
              <a:ext uri="{FF2B5EF4-FFF2-40B4-BE49-F238E27FC236}">
                <a16:creationId xmlns:a16="http://schemas.microsoft.com/office/drawing/2014/main" id="{CA9C905D-3FB8-CAB2-0AF0-DCA2825F60C0}"/>
              </a:ext>
            </a:extLst>
          </p:cNvPr>
          <p:cNvSpPr txBox="1"/>
          <p:nvPr/>
        </p:nvSpPr>
        <p:spPr>
          <a:xfrm>
            <a:off x="815339" y="4086940"/>
            <a:ext cx="1788637" cy="261610"/>
          </a:xfrm>
          <a:prstGeom prst="rect">
            <a:avLst/>
          </a:prstGeom>
          <a:noFill/>
        </p:spPr>
        <p:txBody>
          <a:bodyPr wrap="square">
            <a:spAutoFit/>
          </a:bodyPr>
          <a:lstStyle/>
          <a:p>
            <a:pPr algn="r"/>
            <a:r>
              <a:rPr lang="en-US" sz="1100">
                <a:solidFill>
                  <a:schemeClr val="bg1"/>
                </a:solidFill>
              </a:rPr>
              <a:t>- Stephanie DeSorbo</a:t>
            </a:r>
          </a:p>
        </p:txBody>
      </p:sp>
      <p:sp>
        <p:nvSpPr>
          <p:cNvPr id="16" name="TextBox 15">
            <a:extLst>
              <a:ext uri="{FF2B5EF4-FFF2-40B4-BE49-F238E27FC236}">
                <a16:creationId xmlns:a16="http://schemas.microsoft.com/office/drawing/2014/main" id="{3777A0BF-9A0B-26E2-7141-FDE16D7EB16E}"/>
              </a:ext>
            </a:extLst>
          </p:cNvPr>
          <p:cNvSpPr txBox="1"/>
          <p:nvPr/>
        </p:nvSpPr>
        <p:spPr>
          <a:xfrm>
            <a:off x="3145036" y="2545310"/>
            <a:ext cx="5735079" cy="1404231"/>
          </a:xfrm>
          <a:prstGeom prst="rect">
            <a:avLst/>
          </a:prstGeom>
          <a:noFill/>
        </p:spPr>
        <p:txBody>
          <a:bodyPr wrap="square" lIns="34290" tIns="17145" rIns="34290" bIns="17145" rtlCol="0" anchor="t">
            <a:spAutoFit/>
          </a:bodyPr>
          <a:lstStyle/>
          <a:p>
            <a:pPr>
              <a:spcAft>
                <a:spcPts val="600"/>
              </a:spcAft>
            </a:pPr>
            <a:r>
              <a:rPr lang="en-US" sz="2000" b="1">
                <a:solidFill>
                  <a:schemeClr val="bg1"/>
                </a:solidFill>
                <a:ea typeface="Open Sans Light"/>
                <a:cs typeface="Arial"/>
              </a:rPr>
              <a:t>The Critical Evolution of HR: </a:t>
            </a:r>
            <a:endParaRPr lang="en-US" sz="2000">
              <a:solidFill>
                <a:schemeClr val="bg1"/>
              </a:solidFill>
              <a:ea typeface="Open Sans Light" panose="020B0306030504020204" pitchFamily="34" charset="0"/>
              <a:cs typeface="Arial" panose="020B0604020202020204" pitchFamily="34" charset="0"/>
            </a:endParaRPr>
          </a:p>
          <a:p>
            <a:pPr marL="182880" indent="-182880">
              <a:spcAft>
                <a:spcPts val="600"/>
              </a:spcAft>
              <a:buClr>
                <a:schemeClr val="bg1"/>
              </a:buClr>
              <a:buFont typeface="Arial" panose="020B0604020202020204" pitchFamily="34" charset="0"/>
              <a:buChar char="›"/>
            </a:pPr>
            <a:r>
              <a:rPr lang="en-US">
                <a:solidFill>
                  <a:schemeClr val="bg1"/>
                </a:solidFill>
                <a:ea typeface="Open Sans Light"/>
                <a:cs typeface="Arial"/>
              </a:rPr>
              <a:t>Alignment to and Addressing the Business Needs</a:t>
            </a:r>
          </a:p>
          <a:p>
            <a:pPr marL="182880" indent="-182880">
              <a:spcAft>
                <a:spcPts val="600"/>
              </a:spcAft>
              <a:buClr>
                <a:schemeClr val="bg1"/>
              </a:buClr>
              <a:buFont typeface="Arial" panose="020B0604020202020204" pitchFamily="34" charset="0"/>
              <a:buChar char="›"/>
            </a:pPr>
            <a:r>
              <a:rPr lang="en-US">
                <a:solidFill>
                  <a:schemeClr val="bg1"/>
                </a:solidFill>
                <a:ea typeface="Open Sans Light"/>
                <a:cs typeface="Arial"/>
              </a:rPr>
              <a:t>Understanding Competencies Needed for the Future</a:t>
            </a:r>
          </a:p>
          <a:p>
            <a:pPr marL="182880" indent="-182880">
              <a:spcAft>
                <a:spcPts val="600"/>
              </a:spcAft>
              <a:buClr>
                <a:schemeClr val="bg1"/>
              </a:buClr>
              <a:buFont typeface="Arial" panose="020B0604020202020204" pitchFamily="34" charset="0"/>
              <a:buChar char="›"/>
            </a:pPr>
            <a:r>
              <a:rPr lang="en-US">
                <a:solidFill>
                  <a:schemeClr val="bg1"/>
                </a:solidFill>
                <a:ea typeface="Open Sans Light"/>
                <a:cs typeface="Arial"/>
              </a:rPr>
              <a:t>Dismantle Silos</a:t>
            </a:r>
          </a:p>
        </p:txBody>
      </p:sp>
      <p:pic>
        <p:nvPicPr>
          <p:cNvPr id="3" name="Picture 2">
            <a:extLst>
              <a:ext uri="{FF2B5EF4-FFF2-40B4-BE49-F238E27FC236}">
                <a16:creationId xmlns:a16="http://schemas.microsoft.com/office/drawing/2014/main" id="{C96773F7-D550-154F-39BF-834490EAE572}"/>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303995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looking at something on a shelf&#10;&#10;AI-generated content may be incorrect.">
            <a:extLst>
              <a:ext uri="{FF2B5EF4-FFF2-40B4-BE49-F238E27FC236}">
                <a16:creationId xmlns:a16="http://schemas.microsoft.com/office/drawing/2014/main" id="{87538DB1-9D2B-E3C2-39E6-AEC085DC1F39}"/>
              </a:ext>
            </a:extLst>
          </p:cNvPr>
          <p:cNvPicPr>
            <a:picLocks noChangeAspect="1"/>
          </p:cNvPicPr>
          <p:nvPr/>
        </p:nvPicPr>
        <p:blipFill>
          <a:blip r:embed="rId3"/>
          <a:stretch>
            <a:fillRect/>
          </a:stretch>
        </p:blipFill>
        <p:spPr>
          <a:xfrm>
            <a:off x="1670741" y="1438904"/>
            <a:ext cx="2456192" cy="2456192"/>
          </a:xfrm>
          <a:prstGeom prst="rect">
            <a:avLst/>
          </a:prstGeom>
        </p:spPr>
      </p:pic>
      <p:pic>
        <p:nvPicPr>
          <p:cNvPr id="6" name="Picture 5" descr="A close-up of a doctor looking through a microscope&#10;&#10;AI-generated content may be incorrect.">
            <a:extLst>
              <a:ext uri="{FF2B5EF4-FFF2-40B4-BE49-F238E27FC236}">
                <a16:creationId xmlns:a16="http://schemas.microsoft.com/office/drawing/2014/main" id="{73247051-3C9E-724E-BFD0-3F18111990B4}"/>
              </a:ext>
            </a:extLst>
          </p:cNvPr>
          <p:cNvPicPr>
            <a:picLocks noChangeAspect="1"/>
          </p:cNvPicPr>
          <p:nvPr/>
        </p:nvPicPr>
        <p:blipFill>
          <a:blip r:embed="rId4"/>
          <a:stretch>
            <a:fillRect/>
          </a:stretch>
        </p:blipFill>
        <p:spPr>
          <a:xfrm>
            <a:off x="5015991" y="1439623"/>
            <a:ext cx="2487104" cy="2454755"/>
          </a:xfrm>
          <a:prstGeom prst="rect">
            <a:avLst/>
          </a:prstGeom>
        </p:spPr>
      </p:pic>
      <p:sp>
        <p:nvSpPr>
          <p:cNvPr id="2" name="Title 1">
            <a:extLst>
              <a:ext uri="{FF2B5EF4-FFF2-40B4-BE49-F238E27FC236}">
                <a16:creationId xmlns:a16="http://schemas.microsoft.com/office/drawing/2014/main" id="{4C93128F-6664-6D4A-8D66-1C1B323DC97F}"/>
              </a:ext>
            </a:extLst>
          </p:cNvPr>
          <p:cNvSpPr>
            <a:spLocks noGrp="1"/>
          </p:cNvSpPr>
          <p:nvPr>
            <p:ph type="title" idx="4294967295"/>
          </p:nvPr>
        </p:nvSpPr>
        <p:spPr>
          <a:xfrm>
            <a:off x="835169" y="511828"/>
            <a:ext cx="7473659" cy="369887"/>
          </a:xfrm>
          <a:prstGeom prst="rect">
            <a:avLst/>
          </a:prstGeom>
        </p:spPr>
        <p:txBody>
          <a:bodyPr/>
          <a:lstStyle/>
          <a:p>
            <a:r>
              <a:rPr lang="en-US" sz="3200" b="1">
                <a:solidFill>
                  <a:schemeClr val="tx2"/>
                </a:solidFill>
                <a:latin typeface="+mj-lt"/>
              </a:rPr>
              <a:t>Focus on Design Needs</a:t>
            </a:r>
          </a:p>
        </p:txBody>
      </p:sp>
      <p:sp>
        <p:nvSpPr>
          <p:cNvPr id="10" name="Picture Placeholder 2">
            <a:extLst>
              <a:ext uri="{FF2B5EF4-FFF2-40B4-BE49-F238E27FC236}">
                <a16:creationId xmlns:a16="http://schemas.microsoft.com/office/drawing/2014/main" id="{D975DB2F-820E-BD47-A3A2-AF32C0C757C8}"/>
              </a:ext>
            </a:extLst>
          </p:cNvPr>
          <p:cNvSpPr txBox="1">
            <a:spLocks/>
          </p:cNvSpPr>
          <p:nvPr/>
        </p:nvSpPr>
        <p:spPr>
          <a:xfrm>
            <a:off x="3706068" y="1859013"/>
            <a:ext cx="1731862" cy="1731862"/>
          </a:xfrm>
          <a:prstGeom prst="ellipse">
            <a:avLst/>
          </a:prstGeom>
          <a:solidFill>
            <a:srgbClr val="69BE28">
              <a:alpha val="80000"/>
            </a:srgb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AA781936-F694-DE49-83C3-60F34BE0D5CB}"/>
              </a:ext>
            </a:extLst>
          </p:cNvPr>
          <p:cNvSpPr txBox="1"/>
          <p:nvPr/>
        </p:nvSpPr>
        <p:spPr bwMode="auto">
          <a:xfrm>
            <a:off x="1649327" y="3977957"/>
            <a:ext cx="2499020" cy="379078"/>
          </a:xfrm>
          <a:prstGeom prst="rect">
            <a:avLst/>
          </a:prstGeom>
          <a:noFill/>
        </p:spPr>
        <p:txBody>
          <a:bodyPr wrap="square">
            <a:spAutoFit/>
          </a:bodyPr>
          <a:lstStyle/>
          <a:p>
            <a:pPr algn="ctr" defTabSz="685663">
              <a:lnSpc>
                <a:spcPct val="130000"/>
              </a:lnSpc>
              <a:defRPr/>
            </a:pPr>
            <a:r>
              <a:rPr lang="en-US" sz="1600" b="1" spc="100">
                <a:solidFill>
                  <a:srgbClr val="FF6D22"/>
                </a:solidFill>
                <a:ea typeface="Open Sans" panose="020B0606030504020204" pitchFamily="34" charset="0"/>
                <a:cs typeface="Arial" panose="020B0604020202020204" pitchFamily="34" charset="0"/>
              </a:rPr>
              <a:t>Business</a:t>
            </a:r>
          </a:p>
        </p:txBody>
      </p:sp>
      <p:sp>
        <p:nvSpPr>
          <p:cNvPr id="21" name="TextBox 20">
            <a:extLst>
              <a:ext uri="{FF2B5EF4-FFF2-40B4-BE49-F238E27FC236}">
                <a16:creationId xmlns:a16="http://schemas.microsoft.com/office/drawing/2014/main" id="{1A15EF83-09F0-224E-A329-3B491448DD69}"/>
              </a:ext>
            </a:extLst>
          </p:cNvPr>
          <p:cNvSpPr txBox="1"/>
          <p:nvPr/>
        </p:nvSpPr>
        <p:spPr bwMode="auto">
          <a:xfrm>
            <a:off x="5033755" y="3977957"/>
            <a:ext cx="2458956" cy="379078"/>
          </a:xfrm>
          <a:prstGeom prst="rect">
            <a:avLst/>
          </a:prstGeom>
          <a:noFill/>
        </p:spPr>
        <p:txBody>
          <a:bodyPr wrap="square">
            <a:spAutoFit/>
          </a:bodyPr>
          <a:lstStyle>
            <a:defPPr>
              <a:defRPr lang="en-US"/>
            </a:defPPr>
            <a:lvl1pPr algn="ctr" defTabSz="685663">
              <a:lnSpc>
                <a:spcPct val="130000"/>
              </a:lnSpc>
              <a:defRPr sz="1200" b="1" spc="100">
                <a:solidFill>
                  <a:srgbClr val="69BE28"/>
                </a:solidFill>
                <a:latin typeface="Arial" panose="020B0604020202020204" pitchFamily="34" charset="0"/>
                <a:ea typeface="Open Sans" panose="020B0606030504020204" pitchFamily="34" charset="0"/>
                <a:cs typeface="Arial" panose="020B0604020202020204" pitchFamily="34" charset="0"/>
              </a:defRPr>
            </a:lvl1pPr>
          </a:lstStyle>
          <a:p>
            <a:r>
              <a:rPr lang="en-US" sz="1600">
                <a:solidFill>
                  <a:srgbClr val="FF6D22"/>
                </a:solidFill>
                <a:latin typeface="+mn-lt"/>
              </a:rPr>
              <a:t>Know Your Business</a:t>
            </a:r>
          </a:p>
        </p:txBody>
      </p:sp>
      <p:grpSp>
        <p:nvGrpSpPr>
          <p:cNvPr id="3" name="Group 2">
            <a:extLst>
              <a:ext uri="{FF2B5EF4-FFF2-40B4-BE49-F238E27FC236}">
                <a16:creationId xmlns:a16="http://schemas.microsoft.com/office/drawing/2014/main" id="{CBE6147C-9672-F1D3-FE56-5F24D9822790}"/>
              </a:ext>
            </a:extLst>
          </p:cNvPr>
          <p:cNvGrpSpPr/>
          <p:nvPr/>
        </p:nvGrpSpPr>
        <p:grpSpPr>
          <a:xfrm>
            <a:off x="0" y="-6912"/>
            <a:ext cx="9144000" cy="604642"/>
            <a:chOff x="0" y="-6912"/>
            <a:chExt cx="9144000" cy="604642"/>
          </a:xfrm>
        </p:grpSpPr>
        <p:sp>
          <p:nvSpPr>
            <p:cNvPr id="4" name="Rectangle 3">
              <a:extLst>
                <a:ext uri="{FF2B5EF4-FFF2-40B4-BE49-F238E27FC236}">
                  <a16:creationId xmlns:a16="http://schemas.microsoft.com/office/drawing/2014/main" id="{808FDCFA-494C-22F2-70B2-53191E49412B}"/>
                </a:ext>
              </a:extLst>
            </p:cNvPr>
            <p:cNvSpPr/>
            <p:nvPr/>
          </p:nvSpPr>
          <p:spPr>
            <a:xfrm>
              <a:off x="0" y="1"/>
              <a:ext cx="9144000" cy="327758"/>
            </a:xfrm>
            <a:prstGeom prst="rect">
              <a:avLst/>
            </a:prstGeom>
            <a:solidFill>
              <a:srgbClr val="69BE28"/>
            </a:solidFill>
            <a:ln>
              <a:solidFill>
                <a:srgbClr val="69BE28"/>
              </a:solid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5" name="Arrow: Right 4">
              <a:extLst>
                <a:ext uri="{FF2B5EF4-FFF2-40B4-BE49-F238E27FC236}">
                  <a16:creationId xmlns:a16="http://schemas.microsoft.com/office/drawing/2014/main" id="{350AEA4D-7AC0-2DF0-AA94-245B610B5B8D}"/>
                </a:ext>
              </a:extLst>
            </p:cNvPr>
            <p:cNvSpPr/>
            <p:nvPr/>
          </p:nvSpPr>
          <p:spPr>
            <a:xfrm rot="5400000">
              <a:off x="1441215" y="-174726"/>
              <a:ext cx="604642" cy="940270"/>
            </a:xfrm>
            <a:prstGeom prst="rightArrow">
              <a:avLst/>
            </a:prstGeom>
            <a:solidFill>
              <a:srgbClr val="69B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41BA05A-A29F-953A-BF0A-0D5FD9CEBA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66629608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6D22"/>
        </a:solidFill>
        <a:effectLst/>
      </p:bgPr>
    </p:bg>
    <p:spTree>
      <p:nvGrpSpPr>
        <p:cNvPr id="1" name="">
          <a:extLst>
            <a:ext uri="{FF2B5EF4-FFF2-40B4-BE49-F238E27FC236}">
              <a16:creationId xmlns:a16="http://schemas.microsoft.com/office/drawing/2014/main" id="{61FEE0B3-FA71-0A8C-CE38-764C73EA9C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0637CD-D0A1-1546-CBB9-44638E2727AC}"/>
              </a:ext>
            </a:extLst>
          </p:cNvPr>
          <p:cNvSpPr/>
          <p:nvPr/>
        </p:nvSpPr>
        <p:spPr>
          <a:xfrm rot="5400000">
            <a:off x="2836166" y="-996106"/>
            <a:ext cx="3296523" cy="7117542"/>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5C796B79-77DB-67B2-C2BA-80E447ACC69F}"/>
              </a:ext>
            </a:extLst>
          </p:cNvPr>
          <p:cNvSpPr/>
          <p:nvPr/>
        </p:nvSpPr>
        <p:spPr>
          <a:xfrm rot="5400000">
            <a:off x="7389561" y="2306303"/>
            <a:ext cx="1177667" cy="479898"/>
          </a:xfrm>
          <a:prstGeom prst="rect">
            <a:avLst/>
          </a:prstGeom>
          <a:solidFill>
            <a:srgbClr val="FF6D2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pic>
        <p:nvPicPr>
          <p:cNvPr id="4" name="Picture 3" descr="A white logo with a black background&#10;&#10;AI-generated content may be incorrect.">
            <a:extLst>
              <a:ext uri="{FF2B5EF4-FFF2-40B4-BE49-F238E27FC236}">
                <a16:creationId xmlns:a16="http://schemas.microsoft.com/office/drawing/2014/main" id="{AFF5E08C-3E82-4623-A715-B5F230B9EAFB}"/>
              </a:ext>
            </a:extLst>
          </p:cNvPr>
          <p:cNvPicPr>
            <a:picLocks noChangeAspect="1"/>
          </p:cNvPicPr>
          <p:nvPr/>
        </p:nvPicPr>
        <p:blipFill>
          <a:blip r:embed="rId3">
            <a:alphaModFix amt="10000"/>
          </a:blip>
          <a:srcRect l="66179" t="19514" b="5939"/>
          <a:stretch>
            <a:fillRect/>
          </a:stretch>
        </p:blipFill>
        <p:spPr>
          <a:xfrm>
            <a:off x="0" y="0"/>
            <a:ext cx="2402904" cy="5143500"/>
          </a:xfrm>
          <a:prstGeom prst="rect">
            <a:avLst/>
          </a:prstGeom>
        </p:spPr>
      </p:pic>
      <p:sp>
        <p:nvSpPr>
          <p:cNvPr id="5" name="Title 4">
            <a:extLst>
              <a:ext uri="{FF2B5EF4-FFF2-40B4-BE49-F238E27FC236}">
                <a16:creationId xmlns:a16="http://schemas.microsoft.com/office/drawing/2014/main" id="{CC16B4B5-4BB7-E4A4-C8A0-862354A1FA3E}"/>
              </a:ext>
            </a:extLst>
          </p:cNvPr>
          <p:cNvSpPr txBox="1">
            <a:spLocks/>
          </p:cNvSpPr>
          <p:nvPr/>
        </p:nvSpPr>
        <p:spPr>
          <a:xfrm>
            <a:off x="2402903" y="1395046"/>
            <a:ext cx="7416506" cy="1024703"/>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5400" b="1">
                <a:solidFill>
                  <a:schemeClr val="bg1"/>
                </a:solidFill>
                <a:latin typeface="+mj-lt"/>
              </a:rPr>
              <a:t>Organizational 												Culture…</a:t>
            </a:r>
          </a:p>
        </p:txBody>
      </p:sp>
      <p:pic>
        <p:nvPicPr>
          <p:cNvPr id="6" name="Picture 5">
            <a:extLst>
              <a:ext uri="{FF2B5EF4-FFF2-40B4-BE49-F238E27FC236}">
                <a16:creationId xmlns:a16="http://schemas.microsoft.com/office/drawing/2014/main" id="{D790380A-D6AB-5957-C53B-787F0B11D281}"/>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890722491"/>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6C84E-BD5A-A0C3-CD10-57F27DAA4AA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1D8DAA8-59D8-307D-20BC-32A9F3DD82F2}"/>
              </a:ext>
            </a:extLst>
          </p:cNvPr>
          <p:cNvPicPr>
            <a:picLocks noChangeAspect="1"/>
          </p:cNvPicPr>
          <p:nvPr/>
        </p:nvPicPr>
        <p:blipFill>
          <a:blip r:embed="rId3">
            <a:grayscl/>
          </a:blip>
          <a:srcRect t="8379" b="8379"/>
          <a:stretch/>
        </p:blipFill>
        <p:spPr>
          <a:xfrm>
            <a:off x="0" y="69089"/>
            <a:ext cx="9144001" cy="5074412"/>
          </a:xfrm>
          <a:prstGeom prst="rect">
            <a:avLst/>
          </a:prstGeom>
        </p:spPr>
      </p:pic>
      <p:sp>
        <p:nvSpPr>
          <p:cNvPr id="10" name="!!Rectangle 9">
            <a:extLst>
              <a:ext uri="{FF2B5EF4-FFF2-40B4-BE49-F238E27FC236}">
                <a16:creationId xmlns:a16="http://schemas.microsoft.com/office/drawing/2014/main" id="{97835864-85B9-C63F-7A5F-857D1FC6619A}"/>
              </a:ext>
            </a:extLst>
          </p:cNvPr>
          <p:cNvSpPr/>
          <p:nvPr/>
        </p:nvSpPr>
        <p:spPr>
          <a:xfrm>
            <a:off x="2224454" y="0"/>
            <a:ext cx="6919546" cy="5143500"/>
          </a:xfrm>
          <a:prstGeom prst="rect">
            <a:avLst/>
          </a:prstGeom>
          <a:solidFill>
            <a:srgbClr val="FF6D22">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4" name="Rectangle 8">
            <a:extLst>
              <a:ext uri="{FF2B5EF4-FFF2-40B4-BE49-F238E27FC236}">
                <a16:creationId xmlns:a16="http://schemas.microsoft.com/office/drawing/2014/main" id="{26EEE3D8-641D-750E-7517-2B09D3433DBF}"/>
              </a:ext>
            </a:extLst>
          </p:cNvPr>
          <p:cNvSpPr>
            <a:spLocks noChangeArrowheads="1"/>
          </p:cNvSpPr>
          <p:nvPr/>
        </p:nvSpPr>
        <p:spPr bwMode="auto">
          <a:xfrm>
            <a:off x="3111947" y="1818814"/>
            <a:ext cx="5729564" cy="2004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r>
              <a:rPr lang="en-US" sz="3200">
                <a:solidFill>
                  <a:srgbClr val="FFFFFF"/>
                </a:solidFill>
                <a:cs typeface="Arial"/>
              </a:rPr>
              <a:t>“…of business leaders have changed the </a:t>
            </a:r>
            <a:br>
              <a:rPr lang="en-US" sz="3200">
                <a:solidFill>
                  <a:srgbClr val="FFFFFF"/>
                </a:solidFill>
                <a:cs typeface="Arial"/>
              </a:rPr>
            </a:br>
            <a:r>
              <a:rPr lang="en-US" sz="3200">
                <a:solidFill>
                  <a:srgbClr val="FFFFFF"/>
                </a:solidFill>
                <a:cs typeface="Arial"/>
              </a:rPr>
              <a:t>way they make decisions [since 2020].” </a:t>
            </a:r>
          </a:p>
        </p:txBody>
      </p:sp>
      <p:grpSp>
        <p:nvGrpSpPr>
          <p:cNvPr id="6" name="Group 5">
            <a:extLst>
              <a:ext uri="{FF2B5EF4-FFF2-40B4-BE49-F238E27FC236}">
                <a16:creationId xmlns:a16="http://schemas.microsoft.com/office/drawing/2014/main" id="{B443AA4B-C9C3-51A7-CEBC-D2520E0FBC95}"/>
              </a:ext>
            </a:extLst>
          </p:cNvPr>
          <p:cNvGrpSpPr/>
          <p:nvPr/>
        </p:nvGrpSpPr>
        <p:grpSpPr>
          <a:xfrm>
            <a:off x="0" y="1"/>
            <a:ext cx="9144000" cy="645190"/>
            <a:chOff x="0" y="1"/>
            <a:chExt cx="9144000" cy="645190"/>
          </a:xfrm>
          <a:solidFill>
            <a:srgbClr val="FF6D22"/>
          </a:solidFill>
        </p:grpSpPr>
        <p:sp>
          <p:nvSpPr>
            <p:cNvPr id="7" name="Rectangle 6">
              <a:extLst>
                <a:ext uri="{FF2B5EF4-FFF2-40B4-BE49-F238E27FC236}">
                  <a16:creationId xmlns:a16="http://schemas.microsoft.com/office/drawing/2014/main" id="{C10B1C1C-AA67-A378-5F90-D86C3C6F00C3}"/>
                </a:ext>
              </a:extLst>
            </p:cNvPr>
            <p:cNvSpPr/>
            <p:nvPr/>
          </p:nvSpPr>
          <p:spPr>
            <a:xfrm>
              <a:off x="0" y="1"/>
              <a:ext cx="9144000" cy="3277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8" name="Isosceles Triangle 7">
              <a:extLst>
                <a:ext uri="{FF2B5EF4-FFF2-40B4-BE49-F238E27FC236}">
                  <a16:creationId xmlns:a16="http://schemas.microsoft.com/office/drawing/2014/main" id="{350C624D-B93D-204F-5EC7-C5D94D63596C}"/>
                </a:ext>
              </a:extLst>
            </p:cNvPr>
            <p:cNvSpPr/>
            <p:nvPr/>
          </p:nvSpPr>
          <p:spPr>
            <a:xfrm rot="10800000">
              <a:off x="1350658" y="327759"/>
              <a:ext cx="754456" cy="31743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85B61AEF-DD45-CEC2-7BBF-4E5C74CD6017}"/>
              </a:ext>
            </a:extLst>
          </p:cNvPr>
          <p:cNvSpPr/>
          <p:nvPr/>
        </p:nvSpPr>
        <p:spPr>
          <a:xfrm>
            <a:off x="676326" y="924976"/>
            <a:ext cx="2103120" cy="2103120"/>
          </a:xfrm>
          <a:prstGeom prst="ellipse">
            <a:avLst/>
          </a:prstGeom>
          <a:solidFill>
            <a:schemeClr val="accent3"/>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D2991B-7EDE-D730-B730-5EB814FE8F22}"/>
              </a:ext>
            </a:extLst>
          </p:cNvPr>
          <p:cNvSpPr txBox="1"/>
          <p:nvPr/>
        </p:nvSpPr>
        <p:spPr>
          <a:xfrm>
            <a:off x="794187" y="1405539"/>
            <a:ext cx="1909059" cy="110799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solidFill>
                  <a:schemeClr val="bg1"/>
                </a:solidFill>
              </a:rPr>
              <a:t>94%</a:t>
            </a:r>
          </a:p>
        </p:txBody>
      </p:sp>
      <p:pic>
        <p:nvPicPr>
          <p:cNvPr id="3" name="Picture 2">
            <a:extLst>
              <a:ext uri="{FF2B5EF4-FFF2-40B4-BE49-F238E27FC236}">
                <a16:creationId xmlns:a16="http://schemas.microsoft.com/office/drawing/2014/main" id="{A56C889F-C961-CF0E-B9C7-8F37344881B1}"/>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
        <p:nvSpPr>
          <p:cNvPr id="4" name="TextBox 3">
            <a:extLst>
              <a:ext uri="{FF2B5EF4-FFF2-40B4-BE49-F238E27FC236}">
                <a16:creationId xmlns:a16="http://schemas.microsoft.com/office/drawing/2014/main" id="{05F85247-5C65-B633-CFF2-27C03C0C2A94}"/>
              </a:ext>
            </a:extLst>
          </p:cNvPr>
          <p:cNvSpPr txBox="1"/>
          <p:nvPr/>
        </p:nvSpPr>
        <p:spPr>
          <a:xfrm>
            <a:off x="3111947" y="3950532"/>
            <a:ext cx="1386466" cy="261610"/>
          </a:xfrm>
          <a:prstGeom prst="rect">
            <a:avLst/>
          </a:prstGeom>
          <a:noFill/>
        </p:spPr>
        <p:txBody>
          <a:bodyPr wrap="square">
            <a:spAutoFit/>
          </a:bodyPr>
          <a:lstStyle/>
          <a:p>
            <a:r>
              <a:rPr lang="en-US" sz="1100" i="1">
                <a:solidFill>
                  <a:schemeClr val="bg1"/>
                </a:solidFill>
                <a:ea typeface="Open Sans Light"/>
                <a:cs typeface="Arial"/>
              </a:rPr>
              <a:t>Oracle (2023)</a:t>
            </a:r>
          </a:p>
        </p:txBody>
      </p:sp>
    </p:spTree>
    <p:extLst>
      <p:ext uri="{BB962C8B-B14F-4D97-AF65-F5344CB8AC3E}">
        <p14:creationId xmlns:p14="http://schemas.microsoft.com/office/powerpoint/2010/main" val="26860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wearing hard hats&#10;&#10;AI-generated content may be incorrect.">
            <a:extLst>
              <a:ext uri="{FF2B5EF4-FFF2-40B4-BE49-F238E27FC236}">
                <a16:creationId xmlns:a16="http://schemas.microsoft.com/office/drawing/2014/main" id="{FB446C50-050E-3189-B89A-8FC88758CB95}"/>
              </a:ext>
            </a:extLst>
          </p:cNvPr>
          <p:cNvPicPr>
            <a:picLocks noChangeAspect="1"/>
          </p:cNvPicPr>
          <p:nvPr/>
        </p:nvPicPr>
        <p:blipFill>
          <a:blip r:embed="rId3" cstate="print">
            <a:extLst>
              <a:ext uri="{28A0092B-C50C-407E-A947-70E740481C1C}">
                <a14:useLocalDpi xmlns:a14="http://schemas.microsoft.com/office/drawing/2010/main"/>
              </a:ext>
            </a:extLst>
          </a:blip>
          <a:srcRect l="3698" t="11720" r="2411" b="-11720"/>
          <a:stretch>
            <a:fillRect/>
          </a:stretch>
        </p:blipFill>
        <p:spPr>
          <a:xfrm>
            <a:off x="0" y="-1"/>
            <a:ext cx="9157734" cy="5143506"/>
          </a:xfrm>
          <a:prstGeom prst="rect">
            <a:avLst/>
          </a:prstGeom>
        </p:spPr>
      </p:pic>
      <p:sp>
        <p:nvSpPr>
          <p:cNvPr id="32" name="Rectangle 31"/>
          <p:cNvSpPr/>
          <p:nvPr/>
        </p:nvSpPr>
        <p:spPr>
          <a:xfrm>
            <a:off x="2" y="0"/>
            <a:ext cx="4726744" cy="3411020"/>
          </a:xfrm>
          <a:prstGeom prst="rect">
            <a:avLst/>
          </a:prstGeom>
          <a:gradFill flip="none" rotWithShape="1">
            <a:gsLst>
              <a:gs pos="0">
                <a:srgbClr val="000000">
                  <a:alpha val="75000"/>
                </a:srgbClr>
              </a:gs>
              <a:gs pos="100000">
                <a:srgbClr val="000000">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9"/>
          <p:cNvSpPr/>
          <p:nvPr/>
        </p:nvSpPr>
        <p:spPr>
          <a:xfrm>
            <a:off x="0" y="3235569"/>
            <a:ext cx="9157734" cy="1907931"/>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4" name="Text Placeholder 3">
            <a:extLst>
              <a:ext uri="{FF2B5EF4-FFF2-40B4-BE49-F238E27FC236}">
                <a16:creationId xmlns:a16="http://schemas.microsoft.com/office/drawing/2014/main" id="{0E9476A3-7FA8-2C45-8277-C2922FC93BE3}"/>
              </a:ext>
            </a:extLst>
          </p:cNvPr>
          <p:cNvSpPr>
            <a:spLocks noGrp="1"/>
          </p:cNvSpPr>
          <p:nvPr>
            <p:ph type="body" sz="quarter" idx="14"/>
          </p:nvPr>
        </p:nvSpPr>
        <p:spPr>
          <a:xfrm>
            <a:off x="3313968" y="3574754"/>
            <a:ext cx="5458755" cy="1229560"/>
          </a:xfrm>
        </p:spPr>
        <p:txBody>
          <a:bodyPr anchor="ctr"/>
          <a:lstStyle/>
          <a:p>
            <a:pPr>
              <a:buClr>
                <a:schemeClr val="bg1"/>
              </a:buClr>
            </a:pPr>
            <a:r>
              <a:rPr lang="en-US" sz="1400">
                <a:solidFill>
                  <a:schemeClr val="bg1"/>
                </a:solidFill>
              </a:rPr>
              <a:t>Rebuilding or fostering an inclusive culture that supports centralized, distributed, hybrid, and global workforces in itself is complex, especially after an organization redesign.</a:t>
            </a:r>
          </a:p>
          <a:p>
            <a:pPr>
              <a:buClr>
                <a:schemeClr val="bg1"/>
              </a:buClr>
            </a:pPr>
            <a:r>
              <a:rPr lang="en-US" sz="1400">
                <a:solidFill>
                  <a:schemeClr val="bg1"/>
                </a:solidFill>
              </a:rPr>
              <a:t>Social and cultural nuances and norms influence the approach and how people perceive change.</a:t>
            </a:r>
            <a:endParaRPr lang="en-US" sz="1100">
              <a:solidFill>
                <a:schemeClr val="bg1"/>
              </a:solidFill>
            </a:endParaRPr>
          </a:p>
        </p:txBody>
      </p:sp>
      <p:sp>
        <p:nvSpPr>
          <p:cNvPr id="15" name="TextBox 14">
            <a:extLst>
              <a:ext uri="{FF2B5EF4-FFF2-40B4-BE49-F238E27FC236}">
                <a16:creationId xmlns:a16="http://schemas.microsoft.com/office/drawing/2014/main" id="{D0FF4543-B9D5-A4A9-F60B-D0AFBAEFC704}"/>
              </a:ext>
            </a:extLst>
          </p:cNvPr>
          <p:cNvSpPr txBox="1"/>
          <p:nvPr/>
        </p:nvSpPr>
        <p:spPr>
          <a:xfrm>
            <a:off x="371277" y="3958702"/>
            <a:ext cx="2661187" cy="461665"/>
          </a:xfrm>
          <a:prstGeom prst="rect">
            <a:avLst/>
          </a:prstGeom>
          <a:noFill/>
        </p:spPr>
        <p:txBody>
          <a:bodyPr wrap="square">
            <a:spAutoFit/>
          </a:bodyPr>
          <a:lstStyle/>
          <a:p>
            <a:r>
              <a:rPr lang="en-US" sz="2400" b="1">
                <a:solidFill>
                  <a:schemeClr val="bg1"/>
                </a:solidFill>
                <a:ea typeface="Open Sans" panose="020B0606030504020204" pitchFamily="34" charset="0"/>
              </a:rPr>
              <a:t>And Now Culture</a:t>
            </a:r>
            <a:endParaRPr lang="en-US" sz="2400"/>
          </a:p>
        </p:txBody>
      </p:sp>
      <p:pic>
        <p:nvPicPr>
          <p:cNvPr id="2" name="Picture 1">
            <a:extLst>
              <a:ext uri="{FF2B5EF4-FFF2-40B4-BE49-F238E27FC236}">
                <a16:creationId xmlns:a16="http://schemas.microsoft.com/office/drawing/2014/main" id="{AB43BBEB-E4ED-762A-C77A-5414A987BF2F}"/>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717216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AC67A-B1EF-0F8A-5BB6-F8B7C4C4C47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329F6AE-FAFA-B0A2-21E2-54B231CFBA0D}"/>
              </a:ext>
            </a:extLst>
          </p:cNvPr>
          <p:cNvSpPr/>
          <p:nvPr/>
        </p:nvSpPr>
        <p:spPr>
          <a:xfrm>
            <a:off x="0" y="0"/>
            <a:ext cx="9144000" cy="952443"/>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2" name="Title 1">
            <a:extLst>
              <a:ext uri="{FF2B5EF4-FFF2-40B4-BE49-F238E27FC236}">
                <a16:creationId xmlns:a16="http://schemas.microsoft.com/office/drawing/2014/main" id="{CB9534D0-0377-8B67-561F-653CFDDAC80A}"/>
              </a:ext>
            </a:extLst>
          </p:cNvPr>
          <p:cNvSpPr>
            <a:spLocks noGrp="1"/>
          </p:cNvSpPr>
          <p:nvPr>
            <p:ph type="title" idx="4294967295"/>
          </p:nvPr>
        </p:nvSpPr>
        <p:spPr>
          <a:xfrm>
            <a:off x="2099823" y="149209"/>
            <a:ext cx="6687373" cy="702884"/>
          </a:xfrm>
          <a:prstGeom prst="rect">
            <a:avLst/>
          </a:prstGeom>
        </p:spPr>
        <p:txBody>
          <a:bodyPr lIns="91440" tIns="45720" rIns="91440" bIns="45720" anchor="t"/>
          <a:lstStyle/>
          <a:p>
            <a:pPr algn="r"/>
            <a:r>
              <a:rPr lang="en-US" sz="3600" b="1">
                <a:solidFill>
                  <a:schemeClr val="bg1"/>
                </a:solidFill>
                <a:latin typeface="+mj-lt"/>
              </a:rPr>
              <a:t>Reframing and Influencing</a:t>
            </a:r>
          </a:p>
        </p:txBody>
      </p:sp>
      <p:sp>
        <p:nvSpPr>
          <p:cNvPr id="16" name="Oval 15">
            <a:extLst>
              <a:ext uri="{FF2B5EF4-FFF2-40B4-BE49-F238E27FC236}">
                <a16:creationId xmlns:a16="http://schemas.microsoft.com/office/drawing/2014/main" id="{7C2C5F41-469F-5BF8-F228-2BF822DD52B9}"/>
              </a:ext>
            </a:extLst>
          </p:cNvPr>
          <p:cNvSpPr/>
          <p:nvPr/>
        </p:nvSpPr>
        <p:spPr>
          <a:xfrm>
            <a:off x="782490" y="1137045"/>
            <a:ext cx="2467514" cy="2467738"/>
          </a:xfrm>
          <a:prstGeom prst="ellipse">
            <a:avLst/>
          </a:prstGeom>
          <a:solidFill>
            <a:srgbClr val="FF6D22">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rgbClr val="69BE28"/>
              </a:solidFill>
              <a:latin typeface="Open Sans Light"/>
              <a:ea typeface="ＭＳ Ｐゴシック" charset="0"/>
            </a:endParaRPr>
          </a:p>
        </p:txBody>
      </p:sp>
      <p:sp>
        <p:nvSpPr>
          <p:cNvPr id="17" name="Oval 16">
            <a:extLst>
              <a:ext uri="{FF2B5EF4-FFF2-40B4-BE49-F238E27FC236}">
                <a16:creationId xmlns:a16="http://schemas.microsoft.com/office/drawing/2014/main" id="{E4891C00-427B-C386-C1D5-6DF76359FD8F}"/>
              </a:ext>
            </a:extLst>
          </p:cNvPr>
          <p:cNvSpPr/>
          <p:nvPr/>
        </p:nvSpPr>
        <p:spPr>
          <a:xfrm>
            <a:off x="2539513" y="2006447"/>
            <a:ext cx="2468381" cy="2467738"/>
          </a:xfrm>
          <a:prstGeom prst="ellipse">
            <a:avLst/>
          </a:prstGeom>
          <a:solidFill>
            <a:srgbClr val="00A5B5">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44" name="Rectangle 8">
            <a:extLst>
              <a:ext uri="{FF2B5EF4-FFF2-40B4-BE49-F238E27FC236}">
                <a16:creationId xmlns:a16="http://schemas.microsoft.com/office/drawing/2014/main" id="{D4BD954F-F10B-734F-E06F-E107D67C5D48}"/>
              </a:ext>
            </a:extLst>
          </p:cNvPr>
          <p:cNvSpPr>
            <a:spLocks noChangeArrowheads="1"/>
          </p:cNvSpPr>
          <p:nvPr/>
        </p:nvSpPr>
        <p:spPr bwMode="auto">
          <a:xfrm>
            <a:off x="1061718" y="2199714"/>
            <a:ext cx="1909059" cy="342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pPr algn="ctr"/>
            <a:r>
              <a:rPr lang="en-US" sz="2000" b="1">
                <a:solidFill>
                  <a:srgbClr val="FFFFFF"/>
                </a:solidFill>
                <a:cs typeface="Arial"/>
              </a:rPr>
              <a:t>Business</a:t>
            </a:r>
          </a:p>
        </p:txBody>
      </p:sp>
      <p:sp>
        <p:nvSpPr>
          <p:cNvPr id="6" name="Rectangle 8">
            <a:extLst>
              <a:ext uri="{FF2B5EF4-FFF2-40B4-BE49-F238E27FC236}">
                <a16:creationId xmlns:a16="http://schemas.microsoft.com/office/drawing/2014/main" id="{7FFEA229-4236-F600-7094-AACB31D15F6E}"/>
              </a:ext>
            </a:extLst>
          </p:cNvPr>
          <p:cNvSpPr>
            <a:spLocks noChangeArrowheads="1"/>
          </p:cNvSpPr>
          <p:nvPr/>
        </p:nvSpPr>
        <p:spPr bwMode="auto">
          <a:xfrm>
            <a:off x="3166167" y="2415090"/>
            <a:ext cx="1215073" cy="165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spcAft>
                <a:spcPts val="1000"/>
              </a:spcAft>
            </a:pPr>
            <a:r>
              <a:rPr lang="en-US" sz="2000" b="1">
                <a:solidFill>
                  <a:srgbClr val="FFFFFF"/>
                </a:solidFill>
                <a:cs typeface="Arial" panose="020B0604020202020204" pitchFamily="34" charset="0"/>
              </a:rPr>
              <a:t>Mindset</a:t>
            </a:r>
          </a:p>
          <a:p>
            <a:pPr algn="ctr">
              <a:spcAft>
                <a:spcPts val="1000"/>
              </a:spcAft>
            </a:pPr>
            <a:r>
              <a:rPr lang="en-US" sz="2000" b="1">
                <a:solidFill>
                  <a:srgbClr val="FFFFFF"/>
                </a:solidFill>
                <a:cs typeface="Arial" panose="020B0604020202020204" pitchFamily="34" charset="0"/>
              </a:rPr>
              <a:t>People</a:t>
            </a:r>
          </a:p>
          <a:p>
            <a:pPr algn="ctr">
              <a:spcAft>
                <a:spcPts val="1000"/>
              </a:spcAft>
            </a:pPr>
            <a:r>
              <a:rPr lang="en-US" sz="2000" b="1">
                <a:solidFill>
                  <a:srgbClr val="FFFFFF"/>
                </a:solidFill>
                <a:cs typeface="Arial" panose="020B0604020202020204" pitchFamily="34" charset="0"/>
              </a:rPr>
              <a:t>Culture</a:t>
            </a:r>
          </a:p>
          <a:p>
            <a:pPr algn="ctr">
              <a:spcAft>
                <a:spcPts val="1000"/>
              </a:spcAft>
            </a:pPr>
            <a:r>
              <a:rPr lang="en-US" sz="2000" b="1">
                <a:solidFill>
                  <a:srgbClr val="FFFFFF"/>
                </a:solidFill>
                <a:cs typeface="Arial" panose="020B0604020202020204" pitchFamily="34" charset="0"/>
              </a:rPr>
              <a:t>Diversity</a:t>
            </a:r>
          </a:p>
        </p:txBody>
      </p:sp>
      <p:sp>
        <p:nvSpPr>
          <p:cNvPr id="4" name="TextBox 3">
            <a:extLst>
              <a:ext uri="{FF2B5EF4-FFF2-40B4-BE49-F238E27FC236}">
                <a16:creationId xmlns:a16="http://schemas.microsoft.com/office/drawing/2014/main" id="{8390099C-1E8E-FDA7-FF91-427A91D2B187}"/>
              </a:ext>
            </a:extLst>
          </p:cNvPr>
          <p:cNvSpPr txBox="1"/>
          <p:nvPr/>
        </p:nvSpPr>
        <p:spPr>
          <a:xfrm>
            <a:off x="5176637" y="1222899"/>
            <a:ext cx="3595547" cy="1477328"/>
          </a:xfrm>
          <a:prstGeom prst="rect">
            <a:avLst/>
          </a:prstGeom>
          <a:noFill/>
        </p:spPr>
        <p:txBody>
          <a:bodyPr wrap="square" lIns="91440" tIns="45720" rIns="91440" bIns="45720" anchor="t">
            <a:spAutoFit/>
          </a:bodyPr>
          <a:lstStyle/>
          <a:p>
            <a:pPr lvl="0" defTabSz="914400">
              <a:defRPr/>
            </a:pPr>
            <a:r>
              <a:rPr lang="en-US">
                <a:solidFill>
                  <a:schemeClr val="tx2"/>
                </a:solidFill>
              </a:rPr>
              <a:t>Driving adoption of organizational design requires more than change management—</a:t>
            </a:r>
          </a:p>
          <a:p>
            <a:pPr lvl="0" defTabSz="914400">
              <a:defRPr/>
            </a:pPr>
            <a:br>
              <a:rPr lang="en-US">
                <a:solidFill>
                  <a:schemeClr val="tx2"/>
                </a:solidFill>
              </a:rPr>
            </a:br>
            <a:r>
              <a:rPr lang="en-US">
                <a:solidFill>
                  <a:schemeClr val="tx2"/>
                </a:solidFill>
              </a:rPr>
              <a:t>it starts with a global mindset.</a:t>
            </a:r>
          </a:p>
        </p:txBody>
      </p:sp>
      <p:sp>
        <p:nvSpPr>
          <p:cNvPr id="8" name="Isosceles Triangle 7">
            <a:extLst>
              <a:ext uri="{FF2B5EF4-FFF2-40B4-BE49-F238E27FC236}">
                <a16:creationId xmlns:a16="http://schemas.microsoft.com/office/drawing/2014/main" id="{559BA218-D8B8-821A-B636-2FA891D670CD}"/>
              </a:ext>
            </a:extLst>
          </p:cNvPr>
          <p:cNvSpPr/>
          <p:nvPr/>
        </p:nvSpPr>
        <p:spPr>
          <a:xfrm rot="10800000">
            <a:off x="361204" y="917013"/>
            <a:ext cx="972273" cy="342403"/>
          </a:xfrm>
          <a:prstGeom prst="triangle">
            <a:avLst/>
          </a:prstGeom>
          <a:solidFill>
            <a:srgbClr val="FF6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A0EECE1-335F-3161-3916-7ABCA3BFC3A1}"/>
              </a:ext>
            </a:extLst>
          </p:cNvPr>
          <p:cNvSpPr/>
          <p:nvPr/>
        </p:nvSpPr>
        <p:spPr>
          <a:xfrm>
            <a:off x="0" y="4658788"/>
            <a:ext cx="9144000" cy="484714"/>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5" name="TextBox 4">
            <a:extLst>
              <a:ext uri="{FF2B5EF4-FFF2-40B4-BE49-F238E27FC236}">
                <a16:creationId xmlns:a16="http://schemas.microsoft.com/office/drawing/2014/main" id="{C5C656E2-E001-3402-CD64-6821C66FDBD0}"/>
              </a:ext>
            </a:extLst>
          </p:cNvPr>
          <p:cNvSpPr txBox="1"/>
          <p:nvPr/>
        </p:nvSpPr>
        <p:spPr>
          <a:xfrm>
            <a:off x="4782753" y="4022791"/>
            <a:ext cx="4264925"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tx2"/>
                </a:solidFill>
              </a:rPr>
              <a:t>Pull Through </a:t>
            </a:r>
            <a:r>
              <a:rPr lang="en-US" sz="2000" b="1">
                <a:solidFill>
                  <a:schemeClr val="accent3"/>
                </a:solidFill>
              </a:rPr>
              <a:t>Diverse Mindsets</a:t>
            </a:r>
            <a:r>
              <a:rPr lang="en-US" sz="2000" b="1">
                <a:solidFill>
                  <a:schemeClr val="tx2"/>
                </a:solidFill>
              </a:rPr>
              <a:t>…</a:t>
            </a:r>
          </a:p>
        </p:txBody>
      </p:sp>
      <p:pic>
        <p:nvPicPr>
          <p:cNvPr id="10" name="Picture 9">
            <a:extLst>
              <a:ext uri="{FF2B5EF4-FFF2-40B4-BE49-F238E27FC236}">
                <a16:creationId xmlns:a16="http://schemas.microsoft.com/office/drawing/2014/main" id="{622B1406-C28F-183B-AFAA-68E80810A839}"/>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744351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B24BB-7DB8-DB1E-2A1B-14926386237B}"/>
            </a:ext>
          </a:extLst>
        </p:cNvPr>
        <p:cNvGrpSpPr/>
        <p:nvPr/>
      </p:nvGrpSpPr>
      <p:grpSpPr>
        <a:xfrm>
          <a:off x="0" y="0"/>
          <a:ext cx="0" cy="0"/>
          <a:chOff x="0" y="0"/>
          <a:chExt cx="0" cy="0"/>
        </a:xfrm>
      </p:grpSpPr>
      <p:pic>
        <p:nvPicPr>
          <p:cNvPr id="5" name="Picture 4" descr="A group of people in a warehouse&#10;&#10;AI-generated content may be incorrect.">
            <a:extLst>
              <a:ext uri="{FF2B5EF4-FFF2-40B4-BE49-F238E27FC236}">
                <a16:creationId xmlns:a16="http://schemas.microsoft.com/office/drawing/2014/main" id="{0952566B-A885-97CB-FD8A-64363205D4BE}"/>
              </a:ext>
            </a:extLst>
          </p:cNvPr>
          <p:cNvPicPr>
            <a:picLocks noChangeAspect="1"/>
          </p:cNvPicPr>
          <p:nvPr/>
        </p:nvPicPr>
        <p:blipFill>
          <a:blip r:embed="rId3" cstate="print">
            <a:grayscl/>
            <a:extLst>
              <a:ext uri="{28A0092B-C50C-407E-A947-70E740481C1C}">
                <a14:useLocalDpi xmlns:a14="http://schemas.microsoft.com/office/drawing/2010/main"/>
              </a:ext>
            </a:extLst>
          </a:blip>
          <a:srcRect t="7834" b="7834"/>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9D1C0535-F860-C9CC-A434-5C9E7FB38CB8}"/>
              </a:ext>
            </a:extLst>
          </p:cNvPr>
          <p:cNvSpPr/>
          <p:nvPr/>
        </p:nvSpPr>
        <p:spPr>
          <a:xfrm>
            <a:off x="0" y="0"/>
            <a:ext cx="6919546" cy="5143500"/>
          </a:xfrm>
          <a:prstGeom prst="rect">
            <a:avLst/>
          </a:prstGeom>
          <a:solidFill>
            <a:srgbClr val="FF6D22">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4" name="Rectangle 8">
            <a:extLst>
              <a:ext uri="{FF2B5EF4-FFF2-40B4-BE49-F238E27FC236}">
                <a16:creationId xmlns:a16="http://schemas.microsoft.com/office/drawing/2014/main" id="{7FC2414D-B0C5-434F-F4BF-833F50A9A468}"/>
              </a:ext>
            </a:extLst>
          </p:cNvPr>
          <p:cNvSpPr>
            <a:spLocks noChangeArrowheads="1"/>
          </p:cNvSpPr>
          <p:nvPr/>
        </p:nvSpPr>
        <p:spPr bwMode="auto">
          <a:xfrm>
            <a:off x="304017" y="1210009"/>
            <a:ext cx="5814091" cy="249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r>
              <a:rPr lang="en-US" sz="3200">
                <a:solidFill>
                  <a:srgbClr val="FFFFFF"/>
                </a:solidFill>
                <a:cs typeface="Arial"/>
              </a:rPr>
              <a:t>“Organizations that prioritize inclusion are 87% more likely to </a:t>
            </a:r>
            <a:br>
              <a:rPr lang="en-US" sz="3200">
                <a:solidFill>
                  <a:srgbClr val="FFFFFF"/>
                </a:solidFill>
                <a:cs typeface="Arial"/>
              </a:rPr>
            </a:br>
            <a:r>
              <a:rPr lang="en-US" sz="3200">
                <a:solidFill>
                  <a:srgbClr val="FFFFFF"/>
                </a:solidFill>
                <a:cs typeface="Arial"/>
              </a:rPr>
              <a:t>make better decisions. </a:t>
            </a:r>
            <a:br>
              <a:rPr lang="en-US" sz="3200">
                <a:solidFill>
                  <a:srgbClr val="FFFFFF"/>
                </a:solidFill>
                <a:cs typeface="Arial"/>
              </a:rPr>
            </a:br>
            <a:r>
              <a:rPr lang="en-US" sz="3200">
                <a:solidFill>
                  <a:srgbClr val="FFFFFF"/>
                </a:solidFill>
                <a:cs typeface="Arial"/>
              </a:rPr>
              <a:t>They feel better and perform better.”</a:t>
            </a:r>
          </a:p>
        </p:txBody>
      </p:sp>
      <p:grpSp>
        <p:nvGrpSpPr>
          <p:cNvPr id="6" name="Group 5">
            <a:extLst>
              <a:ext uri="{FF2B5EF4-FFF2-40B4-BE49-F238E27FC236}">
                <a16:creationId xmlns:a16="http://schemas.microsoft.com/office/drawing/2014/main" id="{A3D1D71C-83B5-1D9E-834B-520FF3560534}"/>
              </a:ext>
            </a:extLst>
          </p:cNvPr>
          <p:cNvGrpSpPr/>
          <p:nvPr/>
        </p:nvGrpSpPr>
        <p:grpSpPr>
          <a:xfrm>
            <a:off x="0" y="1"/>
            <a:ext cx="9144000" cy="684028"/>
            <a:chOff x="0" y="1"/>
            <a:chExt cx="9144000" cy="684028"/>
          </a:xfrm>
        </p:grpSpPr>
        <p:sp>
          <p:nvSpPr>
            <p:cNvPr id="7" name="Rectangle 6">
              <a:extLst>
                <a:ext uri="{FF2B5EF4-FFF2-40B4-BE49-F238E27FC236}">
                  <a16:creationId xmlns:a16="http://schemas.microsoft.com/office/drawing/2014/main" id="{0DA4F831-13C4-4202-94D1-371AF605CB24}"/>
                </a:ext>
              </a:extLst>
            </p:cNvPr>
            <p:cNvSpPr/>
            <p:nvPr/>
          </p:nvSpPr>
          <p:spPr>
            <a:xfrm>
              <a:off x="0" y="1"/>
              <a:ext cx="9144000" cy="327758"/>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8" name="Isosceles Triangle 7">
              <a:extLst>
                <a:ext uri="{FF2B5EF4-FFF2-40B4-BE49-F238E27FC236}">
                  <a16:creationId xmlns:a16="http://schemas.microsoft.com/office/drawing/2014/main" id="{65C00FE2-484A-BA64-2ABB-414F02978AB4}"/>
                </a:ext>
              </a:extLst>
            </p:cNvPr>
            <p:cNvSpPr/>
            <p:nvPr/>
          </p:nvSpPr>
          <p:spPr>
            <a:xfrm rot="10800000">
              <a:off x="7641499" y="305836"/>
              <a:ext cx="673826" cy="378193"/>
            </a:xfrm>
            <a:prstGeom prst="triangle">
              <a:avLst/>
            </a:prstGeom>
            <a:solidFill>
              <a:srgbClr val="FF6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13B4515F-68A0-077F-BDDE-3D1B5C47B06C}"/>
              </a:ext>
            </a:extLst>
          </p:cNvPr>
          <p:cNvSpPr txBox="1"/>
          <p:nvPr/>
        </p:nvSpPr>
        <p:spPr>
          <a:xfrm>
            <a:off x="564984" y="4416290"/>
            <a:ext cx="3044757" cy="261610"/>
          </a:xfrm>
          <a:prstGeom prst="rect">
            <a:avLst/>
          </a:prstGeom>
          <a:noFill/>
        </p:spPr>
        <p:txBody>
          <a:bodyPr wrap="square">
            <a:spAutoFit/>
          </a:bodyPr>
          <a:lstStyle/>
          <a:p>
            <a:r>
              <a:rPr lang="en-US" sz="1100" i="1">
                <a:solidFill>
                  <a:schemeClr val="bg1"/>
                </a:solidFill>
                <a:ea typeface="Open Sans Light"/>
                <a:cs typeface="Arial"/>
              </a:rPr>
              <a:t>Deloitte (2024)</a:t>
            </a:r>
          </a:p>
        </p:txBody>
      </p:sp>
      <p:sp>
        <p:nvSpPr>
          <p:cNvPr id="2" name="Oval 1">
            <a:extLst>
              <a:ext uri="{FF2B5EF4-FFF2-40B4-BE49-F238E27FC236}">
                <a16:creationId xmlns:a16="http://schemas.microsoft.com/office/drawing/2014/main" id="{1A310DF0-B6BF-68E5-A455-3FFB2F240C4C}"/>
              </a:ext>
            </a:extLst>
          </p:cNvPr>
          <p:cNvSpPr/>
          <p:nvPr/>
        </p:nvSpPr>
        <p:spPr>
          <a:xfrm>
            <a:off x="6422125" y="1557006"/>
            <a:ext cx="2103120" cy="2103120"/>
          </a:xfrm>
          <a:prstGeom prst="ellipse">
            <a:avLst/>
          </a:prstGeom>
          <a:solidFill>
            <a:schemeClr val="accent3"/>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F51986-4CC4-3505-61FD-B1F858694FB5}"/>
              </a:ext>
            </a:extLst>
          </p:cNvPr>
          <p:cNvSpPr txBox="1"/>
          <p:nvPr/>
        </p:nvSpPr>
        <p:spPr>
          <a:xfrm>
            <a:off x="6539986" y="2037569"/>
            <a:ext cx="1909059" cy="110799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solidFill>
                  <a:schemeClr val="bg1"/>
                </a:solidFill>
              </a:rPr>
              <a:t>87%</a:t>
            </a:r>
          </a:p>
        </p:txBody>
      </p:sp>
      <p:pic>
        <p:nvPicPr>
          <p:cNvPr id="4" name="Picture 3">
            <a:extLst>
              <a:ext uri="{FF2B5EF4-FFF2-40B4-BE49-F238E27FC236}">
                <a16:creationId xmlns:a16="http://schemas.microsoft.com/office/drawing/2014/main" id="{A2AF12D4-5253-62EC-011A-A35ED19E275D}"/>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57886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3439-0B3B-A21F-AB9E-3D7CE0F61D8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B68E872-CC08-EBC2-40CB-21990267BCE6}"/>
              </a:ext>
            </a:extLst>
          </p:cNvPr>
          <p:cNvPicPr>
            <a:picLocks noChangeAspect="1"/>
          </p:cNvPicPr>
          <p:nvPr/>
        </p:nvPicPr>
        <p:blipFill rotWithShape="1">
          <a:blip r:embed="rId3"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2" name="Picture Placeholder 11" descr="A group of women standing in a room&#10;&#10;AI-generated content may be incorrect.">
            <a:extLst>
              <a:ext uri="{FF2B5EF4-FFF2-40B4-BE49-F238E27FC236}">
                <a16:creationId xmlns:a16="http://schemas.microsoft.com/office/drawing/2014/main" id="{744BA55A-3AAF-6930-591E-8977E422947E}"/>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l="19354" t="8122" r="32289" b="-135"/>
          <a:stretch>
            <a:fillRect/>
          </a:stretch>
        </p:blipFill>
        <p:spPr>
          <a:xfrm>
            <a:off x="5086067" y="0"/>
            <a:ext cx="4060688" cy="5151035"/>
          </a:xfrm>
        </p:spPr>
      </p:pic>
      <p:sp>
        <p:nvSpPr>
          <p:cNvPr id="11" name="Title 2">
            <a:extLst>
              <a:ext uri="{FF2B5EF4-FFF2-40B4-BE49-F238E27FC236}">
                <a16:creationId xmlns:a16="http://schemas.microsoft.com/office/drawing/2014/main" id="{113AD831-DCD1-45ED-91F0-B3D244245F33}"/>
              </a:ext>
            </a:extLst>
          </p:cNvPr>
          <p:cNvSpPr txBox="1">
            <a:spLocks/>
          </p:cNvSpPr>
          <p:nvPr/>
        </p:nvSpPr>
        <p:spPr>
          <a:xfrm>
            <a:off x="696854" y="763367"/>
            <a:ext cx="4753988" cy="369054"/>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a:t>Today’s Agenda</a:t>
            </a:r>
          </a:p>
        </p:txBody>
      </p:sp>
      <p:sp>
        <p:nvSpPr>
          <p:cNvPr id="13" name="Text Placeholder 3">
            <a:extLst>
              <a:ext uri="{FF2B5EF4-FFF2-40B4-BE49-F238E27FC236}">
                <a16:creationId xmlns:a16="http://schemas.microsoft.com/office/drawing/2014/main" id="{E39911F4-453E-A678-69BC-B4EC1876B80C}"/>
              </a:ext>
            </a:extLst>
          </p:cNvPr>
          <p:cNvSpPr txBox="1">
            <a:spLocks/>
          </p:cNvSpPr>
          <p:nvPr/>
        </p:nvSpPr>
        <p:spPr>
          <a:xfrm>
            <a:off x="696854" y="1609728"/>
            <a:ext cx="4060688" cy="3056465"/>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20040" indent="-320040">
              <a:spcAft>
                <a:spcPts val="1800"/>
              </a:spcAft>
            </a:pPr>
            <a:r>
              <a:rPr lang="en-US" b="1">
                <a:solidFill>
                  <a:schemeClr val="accent1"/>
                </a:solidFill>
              </a:rPr>
              <a:t>01.</a:t>
            </a:r>
            <a:r>
              <a:rPr lang="en-US"/>
              <a:t> What is Organizational Design All About?</a:t>
            </a:r>
          </a:p>
          <a:p>
            <a:pPr marL="320040" indent="-320040">
              <a:spcAft>
                <a:spcPts val="1800"/>
              </a:spcAft>
            </a:pPr>
            <a:r>
              <a:rPr lang="en-US" b="1">
                <a:solidFill>
                  <a:schemeClr val="accent1"/>
                </a:solidFill>
              </a:rPr>
              <a:t>02. </a:t>
            </a:r>
            <a:r>
              <a:rPr lang="en-US"/>
              <a:t>Organizational Designer Mindset</a:t>
            </a:r>
          </a:p>
          <a:p>
            <a:pPr marL="320040" indent="-320040">
              <a:spcAft>
                <a:spcPts val="1800"/>
              </a:spcAft>
            </a:pPr>
            <a:r>
              <a:rPr lang="en-US" b="1">
                <a:solidFill>
                  <a:schemeClr val="accent1"/>
                </a:solidFill>
              </a:rPr>
              <a:t>03. </a:t>
            </a:r>
            <a:r>
              <a:rPr lang="en-US"/>
              <a:t>Removing Boundaries for HR</a:t>
            </a:r>
          </a:p>
          <a:p>
            <a:pPr marL="320040" indent="-320040">
              <a:spcAft>
                <a:spcPts val="1800"/>
              </a:spcAft>
            </a:pPr>
            <a:r>
              <a:rPr lang="en-US" b="1">
                <a:solidFill>
                  <a:schemeClr val="accent1"/>
                </a:solidFill>
              </a:rPr>
              <a:t>04. </a:t>
            </a:r>
            <a:r>
              <a:rPr lang="en-US"/>
              <a:t>Organizational Culture Post- Organizational Design Project</a:t>
            </a:r>
          </a:p>
        </p:txBody>
      </p:sp>
      <p:pic>
        <p:nvPicPr>
          <p:cNvPr id="2" name="Picture 1">
            <a:extLst>
              <a:ext uri="{FF2B5EF4-FFF2-40B4-BE49-F238E27FC236}">
                <a16:creationId xmlns:a16="http://schemas.microsoft.com/office/drawing/2014/main" id="{E78238C2-FBD5-DCF8-EFC7-21735C7A65D6}"/>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64066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A297-C096-F852-C78B-C5524AF7C340}"/>
            </a:ext>
          </a:extLst>
        </p:cNvPr>
        <p:cNvGrpSpPr/>
        <p:nvPr/>
      </p:nvGrpSpPr>
      <p:grpSpPr>
        <a:xfrm>
          <a:off x="0" y="0"/>
          <a:ext cx="0" cy="0"/>
          <a:chOff x="0" y="0"/>
          <a:chExt cx="0" cy="0"/>
        </a:xfrm>
      </p:grpSpPr>
      <p:pic>
        <p:nvPicPr>
          <p:cNvPr id="16" name="Picture 15" descr="A container terminal with a city in the background&#10;&#10;AI-generated content may be incorrect.">
            <a:extLst>
              <a:ext uri="{FF2B5EF4-FFF2-40B4-BE49-F238E27FC236}">
                <a16:creationId xmlns:a16="http://schemas.microsoft.com/office/drawing/2014/main" id="{4A6C1D24-DE03-113C-3764-D5B338EDE98B}"/>
              </a:ext>
            </a:extLst>
          </p:cNvPr>
          <p:cNvPicPr>
            <a:picLocks noChangeAspect="1"/>
          </p:cNvPicPr>
          <p:nvPr/>
        </p:nvPicPr>
        <p:blipFill>
          <a:blip r:embed="rId3" cstate="print">
            <a:grayscl/>
            <a:extLst>
              <a:ext uri="{28A0092B-C50C-407E-A947-70E740481C1C}">
                <a14:useLocalDpi xmlns:a14="http://schemas.microsoft.com/office/drawing/2010/main"/>
              </a:ext>
            </a:extLst>
          </a:blip>
          <a:srcRect l="12003" b="13040"/>
          <a:stretch>
            <a:fillRect/>
          </a:stretch>
        </p:blipFill>
        <p:spPr>
          <a:xfrm flipH="1">
            <a:off x="0" y="-7890"/>
            <a:ext cx="9144000" cy="5143500"/>
          </a:xfrm>
          <a:prstGeom prst="rect">
            <a:avLst/>
          </a:prstGeom>
        </p:spPr>
      </p:pic>
      <p:sp>
        <p:nvSpPr>
          <p:cNvPr id="14" name="!!Rectangle 13">
            <a:extLst>
              <a:ext uri="{FF2B5EF4-FFF2-40B4-BE49-F238E27FC236}">
                <a16:creationId xmlns:a16="http://schemas.microsoft.com/office/drawing/2014/main" id="{FF1E0E8B-40CB-C44A-0936-52AF687F8482}"/>
              </a:ext>
            </a:extLst>
          </p:cNvPr>
          <p:cNvSpPr/>
          <p:nvPr/>
        </p:nvSpPr>
        <p:spPr>
          <a:xfrm>
            <a:off x="2573169" y="0"/>
            <a:ext cx="6570831" cy="5143500"/>
          </a:xfrm>
          <a:prstGeom prst="rect">
            <a:avLst/>
          </a:prstGeom>
          <a:solidFill>
            <a:srgbClr val="FF6D2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solidFill>
                <a:schemeClr val="bg2"/>
              </a:solidFill>
              <a:latin typeface="Lato Light" charset="0"/>
              <a:ea typeface="Lato Light" charset="0"/>
              <a:cs typeface="Lato Light" charset="0"/>
            </a:endParaRPr>
          </a:p>
        </p:txBody>
      </p:sp>
      <p:sp>
        <p:nvSpPr>
          <p:cNvPr id="17" name="!!Rectangle 16">
            <a:extLst>
              <a:ext uri="{FF2B5EF4-FFF2-40B4-BE49-F238E27FC236}">
                <a16:creationId xmlns:a16="http://schemas.microsoft.com/office/drawing/2014/main" id="{5967A1A8-55BE-0D05-CFF1-A39A1C8EB0F3}"/>
              </a:ext>
            </a:extLst>
          </p:cNvPr>
          <p:cNvSpPr/>
          <p:nvPr/>
        </p:nvSpPr>
        <p:spPr>
          <a:xfrm>
            <a:off x="1200260" y="686803"/>
            <a:ext cx="2887577" cy="3769894"/>
          </a:xfrm>
          <a:prstGeom prst="rect">
            <a:avLst/>
          </a:prstGeom>
          <a:solidFill>
            <a:schemeClr val="tx2">
              <a:lumMod val="75000"/>
            </a:schemeClr>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itle 1">
            <a:extLst>
              <a:ext uri="{FF2B5EF4-FFF2-40B4-BE49-F238E27FC236}">
                <a16:creationId xmlns:a16="http://schemas.microsoft.com/office/drawing/2014/main" id="{6D88DE38-CDAD-BACF-07D9-677F5DF30345}"/>
              </a:ext>
            </a:extLst>
          </p:cNvPr>
          <p:cNvSpPr txBox="1">
            <a:spLocks/>
          </p:cNvSpPr>
          <p:nvPr/>
        </p:nvSpPr>
        <p:spPr>
          <a:xfrm>
            <a:off x="1583959" y="1462201"/>
            <a:ext cx="2120179" cy="369054"/>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1800" b="1">
                <a:solidFill>
                  <a:schemeClr val="bg1"/>
                </a:solidFill>
                <a:latin typeface="+mj-lt"/>
              </a:rPr>
              <a:t>Cultural Curiosity</a:t>
            </a:r>
          </a:p>
        </p:txBody>
      </p:sp>
      <p:sp>
        <p:nvSpPr>
          <p:cNvPr id="4" name="Title 1">
            <a:extLst>
              <a:ext uri="{FF2B5EF4-FFF2-40B4-BE49-F238E27FC236}">
                <a16:creationId xmlns:a16="http://schemas.microsoft.com/office/drawing/2014/main" id="{E98B0DF2-302B-7E49-6B67-8722A0449A18}"/>
              </a:ext>
            </a:extLst>
          </p:cNvPr>
          <p:cNvSpPr txBox="1">
            <a:spLocks/>
          </p:cNvSpPr>
          <p:nvPr/>
        </p:nvSpPr>
        <p:spPr>
          <a:xfrm>
            <a:off x="1673501" y="2436392"/>
            <a:ext cx="1941095" cy="369054"/>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1800" b="1">
                <a:solidFill>
                  <a:schemeClr val="bg1"/>
                </a:solidFill>
                <a:latin typeface="+mj-lt"/>
              </a:rPr>
              <a:t>Business Savvy</a:t>
            </a:r>
          </a:p>
        </p:txBody>
      </p:sp>
      <p:sp>
        <p:nvSpPr>
          <p:cNvPr id="5" name="Title 1">
            <a:extLst>
              <a:ext uri="{FF2B5EF4-FFF2-40B4-BE49-F238E27FC236}">
                <a16:creationId xmlns:a16="http://schemas.microsoft.com/office/drawing/2014/main" id="{2A53DA3F-82A0-6315-70C0-CD6F8A139D72}"/>
              </a:ext>
            </a:extLst>
          </p:cNvPr>
          <p:cNvSpPr txBox="1">
            <a:spLocks/>
          </p:cNvSpPr>
          <p:nvPr/>
        </p:nvSpPr>
        <p:spPr>
          <a:xfrm>
            <a:off x="1801551" y="3410583"/>
            <a:ext cx="1684995" cy="369054"/>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1800" b="1">
                <a:solidFill>
                  <a:schemeClr val="bg1"/>
                </a:solidFill>
                <a:latin typeface="+mj-lt"/>
              </a:rPr>
              <a:t>Social Capital</a:t>
            </a:r>
          </a:p>
        </p:txBody>
      </p:sp>
      <p:sp>
        <p:nvSpPr>
          <p:cNvPr id="10" name="Title 5">
            <a:extLst>
              <a:ext uri="{FF2B5EF4-FFF2-40B4-BE49-F238E27FC236}">
                <a16:creationId xmlns:a16="http://schemas.microsoft.com/office/drawing/2014/main" id="{F07A55F0-70E5-96EC-8A69-5094FBBF2B56}"/>
              </a:ext>
            </a:extLst>
          </p:cNvPr>
          <p:cNvSpPr txBox="1">
            <a:spLocks/>
          </p:cNvSpPr>
          <p:nvPr/>
        </p:nvSpPr>
        <p:spPr>
          <a:xfrm>
            <a:off x="4484937" y="660274"/>
            <a:ext cx="4325236" cy="714801"/>
          </a:xfrm>
          <a:prstGeom prst="rect">
            <a:avLst/>
          </a:prstGeom>
        </p:spPr>
        <p:txBody>
          <a:bodyPr lIns="91440" tIns="45720" rIns="91440" bIns="45720" anchor="t">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800" b="1">
                <a:solidFill>
                  <a:schemeClr val="bg1"/>
                </a:solidFill>
                <a:latin typeface="+mn-lt"/>
                <a:cs typeface="Arial"/>
              </a:rPr>
              <a:t>Decisions with Global Mindset Considerations</a:t>
            </a:r>
          </a:p>
        </p:txBody>
      </p:sp>
      <p:sp>
        <p:nvSpPr>
          <p:cNvPr id="12" name="Text Placeholder 6">
            <a:extLst>
              <a:ext uri="{FF2B5EF4-FFF2-40B4-BE49-F238E27FC236}">
                <a16:creationId xmlns:a16="http://schemas.microsoft.com/office/drawing/2014/main" id="{85089334-9AB7-EE37-598C-538588BA9906}"/>
              </a:ext>
            </a:extLst>
          </p:cNvPr>
          <p:cNvSpPr txBox="1">
            <a:spLocks/>
          </p:cNvSpPr>
          <p:nvPr/>
        </p:nvSpPr>
        <p:spPr>
          <a:xfrm>
            <a:off x="4513944" y="1667560"/>
            <a:ext cx="3991427" cy="2876221"/>
          </a:xfrm>
          <a:prstGeom prst="rect">
            <a:avLst/>
          </a:prstGeom>
        </p:spPr>
        <p:txBody>
          <a:bodyPr>
            <a:no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Clr>
                <a:schemeClr val="bg1"/>
              </a:buClr>
              <a:buNone/>
            </a:pPr>
            <a:r>
              <a:rPr lang="en-US" sz="1800" b="1">
                <a:solidFill>
                  <a:schemeClr val="bg1"/>
                </a:solidFill>
                <a:latin typeface="+mn-lt"/>
              </a:rPr>
              <a:t>Geography</a:t>
            </a:r>
          </a:p>
          <a:p>
            <a:pPr marL="274320" indent="-274320">
              <a:spcBef>
                <a:spcPts val="0"/>
              </a:spcBef>
              <a:spcAft>
                <a:spcPts val="600"/>
              </a:spcAft>
              <a:buClr>
                <a:schemeClr val="bg1"/>
              </a:buClr>
              <a:buFont typeface="Arial" panose="020B0604020202020204" pitchFamily="34" charset="0"/>
              <a:buChar char="›"/>
            </a:pPr>
            <a:r>
              <a:rPr lang="en-US" sz="1500">
                <a:solidFill>
                  <a:schemeClr val="bg1"/>
                </a:solidFill>
                <a:latin typeface="+mn-lt"/>
              </a:rPr>
              <a:t>Different Standards</a:t>
            </a:r>
          </a:p>
          <a:p>
            <a:pPr marL="274320" indent="-274320">
              <a:spcBef>
                <a:spcPts val="0"/>
              </a:spcBef>
              <a:spcAft>
                <a:spcPts val="600"/>
              </a:spcAft>
              <a:buClr>
                <a:schemeClr val="bg1"/>
              </a:buClr>
              <a:buFont typeface="Arial" panose="020B0604020202020204" pitchFamily="34" charset="0"/>
              <a:buChar char="›"/>
            </a:pPr>
            <a:r>
              <a:rPr lang="en-US" sz="1500">
                <a:solidFill>
                  <a:schemeClr val="bg1"/>
                </a:solidFill>
                <a:latin typeface="+mn-lt"/>
              </a:rPr>
              <a:t>Rules/Terms for Engagement</a:t>
            </a:r>
          </a:p>
          <a:p>
            <a:pPr marL="0" indent="0">
              <a:spcBef>
                <a:spcPts val="600"/>
              </a:spcBef>
              <a:spcAft>
                <a:spcPts val="600"/>
              </a:spcAft>
              <a:buClr>
                <a:schemeClr val="bg1"/>
              </a:buClr>
              <a:buNone/>
            </a:pPr>
            <a:r>
              <a:rPr lang="en-US" sz="1800" b="1">
                <a:solidFill>
                  <a:schemeClr val="bg1"/>
                </a:solidFill>
                <a:latin typeface="+mn-lt"/>
              </a:rPr>
              <a:t>Successful Tips</a:t>
            </a:r>
          </a:p>
          <a:p>
            <a:pPr marL="274320" indent="-274320">
              <a:spcBef>
                <a:spcPts val="0"/>
              </a:spcBef>
              <a:spcAft>
                <a:spcPts val="600"/>
              </a:spcAft>
              <a:buClr>
                <a:schemeClr val="bg1"/>
              </a:buClr>
              <a:buFont typeface="Arial" panose="020B0604020202020204" pitchFamily="34" charset="0"/>
              <a:buChar char="›"/>
            </a:pPr>
            <a:r>
              <a:rPr lang="en-US" sz="1500">
                <a:solidFill>
                  <a:schemeClr val="bg1"/>
                </a:solidFill>
                <a:latin typeface="+mn-lt"/>
              </a:rPr>
              <a:t>Strengthen Knowledge of Mindsets in Global Settings, Both Business, Social, and Professional</a:t>
            </a:r>
          </a:p>
          <a:p>
            <a:pPr marL="274320" indent="-274320">
              <a:spcBef>
                <a:spcPts val="0"/>
              </a:spcBef>
              <a:spcAft>
                <a:spcPts val="600"/>
              </a:spcAft>
              <a:buClr>
                <a:schemeClr val="bg1"/>
              </a:buClr>
              <a:buFont typeface="Arial" panose="020B0604020202020204" pitchFamily="34" charset="0"/>
              <a:buChar char="›"/>
            </a:pPr>
            <a:r>
              <a:rPr lang="en-US" sz="1500">
                <a:solidFill>
                  <a:schemeClr val="bg1"/>
                </a:solidFill>
                <a:latin typeface="+mn-lt"/>
              </a:rPr>
              <a:t>Maintain Shape While Being Flexible</a:t>
            </a:r>
          </a:p>
          <a:p>
            <a:pPr marL="274320" indent="-274320">
              <a:spcBef>
                <a:spcPts val="0"/>
              </a:spcBef>
              <a:spcAft>
                <a:spcPts val="600"/>
              </a:spcAft>
              <a:buClr>
                <a:schemeClr val="bg1"/>
              </a:buClr>
              <a:buFont typeface="Arial" panose="020B0604020202020204" pitchFamily="34" charset="0"/>
              <a:buChar char="›"/>
            </a:pPr>
            <a:r>
              <a:rPr lang="en-US" sz="1500">
                <a:solidFill>
                  <a:schemeClr val="bg1"/>
                </a:solidFill>
                <a:latin typeface="+mn-lt"/>
              </a:rPr>
              <a:t>Be Intentional</a:t>
            </a:r>
          </a:p>
          <a:p>
            <a:pPr marL="274320" indent="-274320">
              <a:spcBef>
                <a:spcPts val="0"/>
              </a:spcBef>
              <a:spcAft>
                <a:spcPts val="600"/>
              </a:spcAft>
              <a:buClr>
                <a:schemeClr val="bg1"/>
              </a:buClr>
              <a:buFont typeface="Arial" panose="020B0604020202020204" pitchFamily="34" charset="0"/>
              <a:buChar char="›"/>
            </a:pPr>
            <a:endParaRPr lang="en-US" sz="1500">
              <a:solidFill>
                <a:schemeClr val="bg1"/>
              </a:solidFill>
              <a:latin typeface="+mn-lt"/>
            </a:endParaRPr>
          </a:p>
        </p:txBody>
      </p:sp>
      <p:pic>
        <p:nvPicPr>
          <p:cNvPr id="2" name="Picture 1">
            <a:extLst>
              <a:ext uri="{FF2B5EF4-FFF2-40B4-BE49-F238E27FC236}">
                <a16:creationId xmlns:a16="http://schemas.microsoft.com/office/drawing/2014/main" id="{B48F55CE-685E-BC8D-7DC1-20157BBCAD25}"/>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270112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33ABF-BBF8-ED99-F2FF-A7F31D9B9045}"/>
            </a:ext>
          </a:extLst>
        </p:cNvPr>
        <p:cNvGrpSpPr/>
        <p:nvPr/>
      </p:nvGrpSpPr>
      <p:grpSpPr>
        <a:xfrm>
          <a:off x="0" y="0"/>
          <a:ext cx="0" cy="0"/>
          <a:chOff x="0" y="0"/>
          <a:chExt cx="0" cy="0"/>
        </a:xfrm>
      </p:grpSpPr>
      <p:sp>
        <p:nvSpPr>
          <p:cNvPr id="16" name="!!Rectangle 13">
            <a:extLst>
              <a:ext uri="{FF2B5EF4-FFF2-40B4-BE49-F238E27FC236}">
                <a16:creationId xmlns:a16="http://schemas.microsoft.com/office/drawing/2014/main" id="{9718902D-0AA0-F797-F712-EE78ADEE2E2C}"/>
              </a:ext>
            </a:extLst>
          </p:cNvPr>
          <p:cNvSpPr/>
          <p:nvPr/>
        </p:nvSpPr>
        <p:spPr>
          <a:xfrm>
            <a:off x="3686175" y="1307592"/>
            <a:ext cx="5457826" cy="383590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17" name="!!Rectangle 16">
            <a:extLst>
              <a:ext uri="{FF2B5EF4-FFF2-40B4-BE49-F238E27FC236}">
                <a16:creationId xmlns:a16="http://schemas.microsoft.com/office/drawing/2014/main" id="{807B4485-7C49-384B-A5E7-3D881C847EF2}"/>
              </a:ext>
            </a:extLst>
          </p:cNvPr>
          <p:cNvSpPr/>
          <p:nvPr/>
        </p:nvSpPr>
        <p:spPr>
          <a:xfrm>
            <a:off x="0" y="1307585"/>
            <a:ext cx="4891314" cy="3835915"/>
          </a:xfrm>
          <a:custGeom>
            <a:avLst/>
            <a:gdLst>
              <a:gd name="connsiteX0" fmla="*/ 0 w 4516285"/>
              <a:gd name="connsiteY0" fmla="*/ 0 h 3835915"/>
              <a:gd name="connsiteX1" fmla="*/ 579120 w 4516285"/>
              <a:gd name="connsiteY1" fmla="*/ 0 h 3835915"/>
              <a:gd name="connsiteX2" fmla="*/ 579120 w 4516285"/>
              <a:gd name="connsiteY2" fmla="*/ 1 h 3835915"/>
              <a:gd name="connsiteX3" fmla="*/ 3697897 w 4516285"/>
              <a:gd name="connsiteY3" fmla="*/ 1 h 3835915"/>
              <a:gd name="connsiteX4" fmla="*/ 4516285 w 4516285"/>
              <a:gd name="connsiteY4" fmla="*/ 1917956 h 3835915"/>
              <a:gd name="connsiteX5" fmla="*/ 3697897 w 4516285"/>
              <a:gd name="connsiteY5" fmla="*/ 3835911 h 3835915"/>
              <a:gd name="connsiteX6" fmla="*/ 579120 w 4516285"/>
              <a:gd name="connsiteY6" fmla="*/ 3835911 h 3835915"/>
              <a:gd name="connsiteX7" fmla="*/ 579120 w 4516285"/>
              <a:gd name="connsiteY7" fmla="*/ 3835915 h 3835915"/>
              <a:gd name="connsiteX8" fmla="*/ 0 w 4516285"/>
              <a:gd name="connsiteY8" fmla="*/ 3835915 h 383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6285" h="3835915">
                <a:moveTo>
                  <a:pt x="0" y="0"/>
                </a:moveTo>
                <a:lnTo>
                  <a:pt x="579120" y="0"/>
                </a:lnTo>
                <a:lnTo>
                  <a:pt x="579120" y="1"/>
                </a:lnTo>
                <a:lnTo>
                  <a:pt x="3697897" y="1"/>
                </a:lnTo>
                <a:lnTo>
                  <a:pt x="4516285" y="1917956"/>
                </a:lnTo>
                <a:lnTo>
                  <a:pt x="3697897" y="3835911"/>
                </a:lnTo>
                <a:lnTo>
                  <a:pt x="579120" y="3835911"/>
                </a:lnTo>
                <a:lnTo>
                  <a:pt x="579120" y="3835915"/>
                </a:lnTo>
                <a:lnTo>
                  <a:pt x="0" y="3835915"/>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3666AA7-D6C9-EAF2-3084-E41D2291C690}"/>
              </a:ext>
            </a:extLst>
          </p:cNvPr>
          <p:cNvSpPr txBox="1"/>
          <p:nvPr/>
        </p:nvSpPr>
        <p:spPr>
          <a:xfrm>
            <a:off x="366349" y="1663231"/>
            <a:ext cx="4455873" cy="3031599"/>
          </a:xfrm>
          <a:prstGeom prst="rect">
            <a:avLst/>
          </a:prstGeom>
          <a:noFill/>
        </p:spPr>
        <p:txBody>
          <a:bodyPr wrap="square">
            <a:spAutoFit/>
          </a:bodyPr>
          <a:lstStyle/>
          <a:p>
            <a:pPr marL="0" lvl="1">
              <a:spcAft>
                <a:spcPts val="1500"/>
              </a:spcAft>
              <a:buClr>
                <a:schemeClr val="bg1"/>
              </a:buClr>
            </a:pPr>
            <a:r>
              <a:rPr lang="en-US" sz="2000" b="1">
                <a:solidFill>
                  <a:schemeClr val="bg1"/>
                </a:solidFill>
                <a:ea typeface="Open Sans" panose="020B0606030504020204" pitchFamily="34" charset="0"/>
              </a:rPr>
              <a:t>Focus and Design</a:t>
            </a:r>
          </a:p>
          <a:p>
            <a:pPr marL="274320" lvl="1" indent="-274320">
              <a:spcAft>
                <a:spcPts val="1500"/>
              </a:spcAft>
              <a:buClr>
                <a:schemeClr val="bg1"/>
              </a:buClr>
              <a:buFont typeface="Arial" panose="020B0604020202020204" pitchFamily="34" charset="0"/>
              <a:buChar char="›"/>
            </a:pPr>
            <a:r>
              <a:rPr lang="en-US" sz="1600">
                <a:solidFill>
                  <a:schemeClr val="bg1"/>
                </a:solidFill>
                <a:ea typeface="Open Sans" panose="020B0606030504020204" pitchFamily="34" charset="0"/>
              </a:rPr>
              <a:t>Mission, Vision, and Values</a:t>
            </a:r>
          </a:p>
          <a:p>
            <a:pPr marL="274320" lvl="1" indent="-274320">
              <a:spcAft>
                <a:spcPts val="1500"/>
              </a:spcAft>
              <a:buClr>
                <a:schemeClr val="bg1"/>
              </a:buClr>
              <a:buFont typeface="Arial" panose="020B0604020202020204" pitchFamily="34" charset="0"/>
              <a:buChar char="›"/>
            </a:pPr>
            <a:r>
              <a:rPr lang="en-US" sz="1600">
                <a:solidFill>
                  <a:schemeClr val="bg1"/>
                </a:solidFill>
                <a:ea typeface="Open Sans" panose="020B0606030504020204" pitchFamily="34" charset="0"/>
              </a:rPr>
              <a:t>Showcase What Matters to Employees</a:t>
            </a:r>
          </a:p>
          <a:p>
            <a:pPr marL="274320" lvl="1" indent="-274320">
              <a:spcAft>
                <a:spcPts val="1500"/>
              </a:spcAft>
              <a:buClr>
                <a:schemeClr val="bg1"/>
              </a:buClr>
              <a:buFont typeface="Arial" panose="020B0604020202020204" pitchFamily="34" charset="0"/>
              <a:buChar char="›"/>
            </a:pPr>
            <a:r>
              <a:rPr lang="en-US" sz="1600">
                <a:solidFill>
                  <a:schemeClr val="bg1"/>
                </a:solidFill>
                <a:ea typeface="Open Sans" panose="020B0606030504020204" pitchFamily="34" charset="0"/>
              </a:rPr>
              <a:t>Employee-facing Programs </a:t>
            </a:r>
          </a:p>
          <a:p>
            <a:pPr marL="274320" lvl="1" indent="-274320">
              <a:spcAft>
                <a:spcPts val="1500"/>
              </a:spcAft>
              <a:buClr>
                <a:schemeClr val="bg1"/>
              </a:buClr>
              <a:buFont typeface="Arial" panose="020B0604020202020204" pitchFamily="34" charset="0"/>
              <a:buChar char="›"/>
            </a:pPr>
            <a:r>
              <a:rPr lang="en-US" sz="1600">
                <a:solidFill>
                  <a:schemeClr val="bg1"/>
                </a:solidFill>
                <a:ea typeface="Open Sans" panose="020B0606030504020204" pitchFamily="34" charset="0"/>
              </a:rPr>
              <a:t>Social Ecosystems</a:t>
            </a:r>
          </a:p>
          <a:p>
            <a:pPr marL="274320" lvl="1" indent="-274320">
              <a:spcAft>
                <a:spcPts val="1500"/>
              </a:spcAft>
              <a:buClr>
                <a:schemeClr val="bg1"/>
              </a:buClr>
              <a:buFont typeface="Arial" panose="020B0604020202020204" pitchFamily="34" charset="0"/>
              <a:buChar char="›"/>
            </a:pPr>
            <a:r>
              <a:rPr lang="en-US" sz="1600">
                <a:solidFill>
                  <a:schemeClr val="bg1"/>
                </a:solidFill>
                <a:ea typeface="Open Sans" panose="020B0606030504020204" pitchFamily="34" charset="0"/>
              </a:rPr>
              <a:t>Engagement Activities</a:t>
            </a:r>
          </a:p>
          <a:p>
            <a:pPr marL="274320" lvl="1" indent="-274320">
              <a:spcAft>
                <a:spcPts val="1500"/>
              </a:spcAft>
              <a:buClr>
                <a:schemeClr val="bg1"/>
              </a:buClr>
              <a:buFont typeface="Arial" panose="020B0604020202020204" pitchFamily="34" charset="0"/>
              <a:buChar char="›"/>
            </a:pPr>
            <a:r>
              <a:rPr lang="en-US" sz="1600">
                <a:solidFill>
                  <a:schemeClr val="bg1"/>
                </a:solidFill>
                <a:ea typeface="Open Sans" panose="020B0606030504020204" pitchFamily="34" charset="0"/>
              </a:rPr>
              <a:t>Key Learning Programs</a:t>
            </a:r>
          </a:p>
        </p:txBody>
      </p:sp>
      <p:sp>
        <p:nvSpPr>
          <p:cNvPr id="3" name="TextBox 2">
            <a:extLst>
              <a:ext uri="{FF2B5EF4-FFF2-40B4-BE49-F238E27FC236}">
                <a16:creationId xmlns:a16="http://schemas.microsoft.com/office/drawing/2014/main" id="{1E24122A-EB32-818B-8AEE-249C3E49B1E9}"/>
              </a:ext>
            </a:extLst>
          </p:cNvPr>
          <p:cNvSpPr txBox="1"/>
          <p:nvPr/>
        </p:nvSpPr>
        <p:spPr>
          <a:xfrm>
            <a:off x="5083636" y="1663231"/>
            <a:ext cx="4060364" cy="2154436"/>
          </a:xfrm>
          <a:prstGeom prst="rect">
            <a:avLst/>
          </a:prstGeom>
          <a:noFill/>
        </p:spPr>
        <p:txBody>
          <a:bodyPr wrap="square" lIns="91440" tIns="45720" rIns="91440" bIns="45720" anchor="t">
            <a:spAutoFit/>
          </a:bodyPr>
          <a:lstStyle/>
          <a:p>
            <a:pPr marL="0" lvl="1">
              <a:spcAft>
                <a:spcPts val="1500"/>
              </a:spcAft>
              <a:buClr>
                <a:schemeClr val="bg1"/>
              </a:buClr>
            </a:pPr>
            <a:r>
              <a:rPr lang="en-US" sz="2000" b="1">
                <a:solidFill>
                  <a:srgbClr val="FF6D22"/>
                </a:solidFill>
                <a:ea typeface="Open Sans"/>
              </a:rPr>
              <a:t>Reshape and Solidify</a:t>
            </a:r>
            <a:endParaRPr lang="en-US">
              <a:solidFill>
                <a:srgbClr val="FF6D22"/>
              </a:solidFill>
              <a:ea typeface="Open Sans"/>
              <a:cs typeface="Arial" panose="020B0604020202020204"/>
            </a:endParaRPr>
          </a:p>
          <a:p>
            <a:pPr marL="274320" lvl="1" indent="-274320">
              <a:spcAft>
                <a:spcPts val="1500"/>
              </a:spcAft>
              <a:buClr>
                <a:schemeClr val="accent1"/>
              </a:buClr>
              <a:buFont typeface="Arial" panose="020B0604020202020204" pitchFamily="34" charset="0"/>
              <a:buChar char="›"/>
            </a:pPr>
            <a:r>
              <a:rPr lang="en-US" sz="1600">
                <a:solidFill>
                  <a:schemeClr val="tx2"/>
                </a:solidFill>
                <a:ea typeface="Open Sans" panose="020B0606030504020204" pitchFamily="34" charset="0"/>
              </a:rPr>
              <a:t>Communication Strategy</a:t>
            </a:r>
          </a:p>
          <a:p>
            <a:pPr marL="274320" lvl="1" indent="-274320">
              <a:spcAft>
                <a:spcPts val="1500"/>
              </a:spcAft>
              <a:buClr>
                <a:schemeClr val="accent1"/>
              </a:buClr>
              <a:buFont typeface="Arial" panose="020B0604020202020204" pitchFamily="34" charset="0"/>
              <a:buChar char="›"/>
            </a:pPr>
            <a:r>
              <a:rPr lang="en-US" sz="1600">
                <a:solidFill>
                  <a:schemeClr val="tx2"/>
                </a:solidFill>
                <a:ea typeface="Open Sans" panose="020B0606030504020204" pitchFamily="34" charset="0"/>
              </a:rPr>
              <a:t>Customer Solution Value Proposition</a:t>
            </a:r>
          </a:p>
          <a:p>
            <a:pPr marL="274320" lvl="1" indent="-274320">
              <a:spcAft>
                <a:spcPts val="1500"/>
              </a:spcAft>
              <a:buClr>
                <a:schemeClr val="accent1"/>
              </a:buClr>
              <a:buFont typeface="Arial" panose="020B0604020202020204" pitchFamily="34" charset="0"/>
              <a:buChar char="›"/>
            </a:pPr>
            <a:r>
              <a:rPr lang="en-US" sz="1600">
                <a:solidFill>
                  <a:schemeClr val="tx2"/>
                </a:solidFill>
                <a:ea typeface="Open Sans" panose="020B0606030504020204" pitchFamily="34" charset="0"/>
              </a:rPr>
              <a:t>Leader-hosted Strategy Session</a:t>
            </a:r>
          </a:p>
          <a:p>
            <a:pPr marL="274320" lvl="1" indent="-274320">
              <a:spcAft>
                <a:spcPts val="1500"/>
              </a:spcAft>
              <a:buClr>
                <a:schemeClr val="accent1"/>
              </a:buClr>
              <a:buFont typeface="Arial" panose="020B0604020202020204" pitchFamily="34" charset="0"/>
              <a:buChar char="›"/>
            </a:pPr>
            <a:r>
              <a:rPr lang="en-US" sz="1600">
                <a:solidFill>
                  <a:schemeClr val="tx2"/>
                </a:solidFill>
                <a:ea typeface="Open Sans" panose="020B0606030504020204" pitchFamily="34" charset="0"/>
              </a:rPr>
              <a:t>30, 60, 90-day Check-ins and More</a:t>
            </a:r>
          </a:p>
        </p:txBody>
      </p:sp>
      <p:sp>
        <p:nvSpPr>
          <p:cNvPr id="18" name="Title 1">
            <a:extLst>
              <a:ext uri="{FF2B5EF4-FFF2-40B4-BE49-F238E27FC236}">
                <a16:creationId xmlns:a16="http://schemas.microsoft.com/office/drawing/2014/main" id="{12898FA0-2CE8-4CE9-D4BC-996BAAE264B0}"/>
              </a:ext>
            </a:extLst>
          </p:cNvPr>
          <p:cNvSpPr txBox="1">
            <a:spLocks/>
          </p:cNvSpPr>
          <p:nvPr/>
        </p:nvSpPr>
        <p:spPr>
          <a:xfrm>
            <a:off x="366349" y="262157"/>
            <a:ext cx="8527162" cy="827088"/>
          </a:xfrm>
          <a:prstGeom prst="rect">
            <a:avLst/>
          </a:prstGeom>
        </p:spPr>
        <p:txBody>
          <a:bodyPr anchor="ct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ct val="90000"/>
              </a:lnSpc>
            </a:pPr>
            <a:r>
              <a:rPr lang="en-US" sz="3200" b="1">
                <a:solidFill>
                  <a:srgbClr val="FF6D22"/>
                </a:solidFill>
                <a:latin typeface="+mj-lt"/>
                <a:ea typeface="Open Sans" panose="020B0606030504020204" pitchFamily="34" charset="0"/>
              </a:rPr>
              <a:t>Building Intentional </a:t>
            </a:r>
            <a:r>
              <a:rPr lang="en-US" sz="3200" b="1">
                <a:solidFill>
                  <a:schemeClr val="tx2"/>
                </a:solidFill>
                <a:latin typeface="+mj-lt"/>
                <a:ea typeface="Open Sans" panose="020B0606030504020204" pitchFamily="34" charset="0"/>
              </a:rPr>
              <a:t>Organizational Culture </a:t>
            </a:r>
            <a:endParaRPr lang="en-US" sz="3200" b="1">
              <a:solidFill>
                <a:srgbClr val="00A5B5"/>
              </a:solidFill>
              <a:latin typeface="+mj-lt"/>
            </a:endParaRPr>
          </a:p>
        </p:txBody>
      </p:sp>
      <p:pic>
        <p:nvPicPr>
          <p:cNvPr id="4" name="Picture 3">
            <a:extLst>
              <a:ext uri="{FF2B5EF4-FFF2-40B4-BE49-F238E27FC236}">
                <a16:creationId xmlns:a16="http://schemas.microsoft.com/office/drawing/2014/main" id="{AC14976F-ED54-2390-6D75-A3F380BA36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884157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ED964-E186-D13D-26A0-ADD990231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C48D3-456C-1463-56CF-52B833DBD667}"/>
              </a:ext>
            </a:extLst>
          </p:cNvPr>
          <p:cNvSpPr>
            <a:spLocks noGrp="1"/>
          </p:cNvSpPr>
          <p:nvPr>
            <p:ph type="title" idx="4294967295"/>
          </p:nvPr>
        </p:nvSpPr>
        <p:spPr>
          <a:xfrm>
            <a:off x="475040" y="440379"/>
            <a:ext cx="1946275" cy="577850"/>
          </a:xfrm>
          <a:prstGeom prst="rect">
            <a:avLst/>
          </a:prstGeom>
        </p:spPr>
        <p:txBody>
          <a:bodyPr/>
          <a:lstStyle/>
          <a:p>
            <a:r>
              <a:rPr lang="en-US" sz="3200" b="1">
                <a:solidFill>
                  <a:schemeClr val="accent3"/>
                </a:solidFill>
                <a:latin typeface="+mj-lt"/>
              </a:rPr>
              <a:t>Wrap Up</a:t>
            </a:r>
          </a:p>
        </p:txBody>
      </p:sp>
      <p:sp>
        <p:nvSpPr>
          <p:cNvPr id="12" name="TextBox 11">
            <a:extLst>
              <a:ext uri="{FF2B5EF4-FFF2-40B4-BE49-F238E27FC236}">
                <a16:creationId xmlns:a16="http://schemas.microsoft.com/office/drawing/2014/main" id="{4589CA4E-907C-2A4E-BBC9-17518563EA8C}"/>
              </a:ext>
            </a:extLst>
          </p:cNvPr>
          <p:cNvSpPr txBox="1"/>
          <p:nvPr/>
        </p:nvSpPr>
        <p:spPr>
          <a:xfrm>
            <a:off x="475040" y="1087274"/>
            <a:ext cx="5401220" cy="3307059"/>
          </a:xfrm>
          <a:prstGeom prst="rect">
            <a:avLst/>
          </a:prstGeom>
          <a:noFill/>
        </p:spPr>
        <p:txBody>
          <a:bodyPr wrap="square" lIns="34290" tIns="17145" rIns="34290" bIns="17145" rtlCol="0">
            <a:spAutoFit/>
          </a:bodyPr>
          <a:lstStyle/>
          <a:p>
            <a:pPr marL="285750" indent="-285750">
              <a:lnSpc>
                <a:spcPct val="114000"/>
              </a:lnSpc>
              <a:spcBef>
                <a:spcPts val="600"/>
              </a:spcBef>
              <a:spcAft>
                <a:spcPts val="400"/>
              </a:spcAft>
              <a:buClr>
                <a:schemeClr val="accent1"/>
              </a:buClr>
              <a:buFont typeface="Arial" panose="020B0604020202020204" pitchFamily="34" charset="0"/>
              <a:buChar char="›"/>
            </a:pPr>
            <a:r>
              <a:rPr lang="en-US" sz="1600">
                <a:solidFill>
                  <a:schemeClr val="tx2"/>
                </a:solidFill>
                <a:ea typeface="Open Sans Light" panose="020B0306030504020204" pitchFamily="34" charset="0"/>
                <a:cs typeface="Arial" panose="020B0604020202020204" pitchFamily="34" charset="0"/>
              </a:rPr>
              <a:t>Removing HR Boundaries with Organizational </a:t>
            </a:r>
            <a:br>
              <a:rPr lang="en-US" sz="1600">
                <a:solidFill>
                  <a:schemeClr val="tx2"/>
                </a:solidFill>
                <a:ea typeface="Open Sans Light" panose="020B0306030504020204" pitchFamily="34" charset="0"/>
                <a:cs typeface="Arial" panose="020B0604020202020204" pitchFamily="34" charset="0"/>
              </a:rPr>
            </a:br>
            <a:r>
              <a:rPr lang="en-US" sz="1600">
                <a:solidFill>
                  <a:schemeClr val="tx2"/>
                </a:solidFill>
                <a:ea typeface="Open Sans Light" panose="020B0306030504020204" pitchFamily="34" charset="0"/>
                <a:cs typeface="Arial" panose="020B0604020202020204" pitchFamily="34" charset="0"/>
              </a:rPr>
              <a:t>Design Requires a Different Mindset</a:t>
            </a:r>
          </a:p>
          <a:p>
            <a:pPr marL="285750" indent="-285750">
              <a:lnSpc>
                <a:spcPct val="114000"/>
              </a:lnSpc>
              <a:spcBef>
                <a:spcPts val="600"/>
              </a:spcBef>
              <a:spcAft>
                <a:spcPts val="400"/>
              </a:spcAft>
              <a:buClr>
                <a:schemeClr val="accent1"/>
              </a:buClr>
              <a:buFont typeface="Arial" panose="020B0604020202020204" pitchFamily="34" charset="0"/>
              <a:buChar char="›"/>
            </a:pPr>
            <a:r>
              <a:rPr lang="en-US" sz="1600">
                <a:solidFill>
                  <a:schemeClr val="tx2"/>
                </a:solidFill>
                <a:ea typeface="Open Sans Light" panose="020B0306030504020204" pitchFamily="34" charset="0"/>
                <a:cs typeface="Arial" panose="020B0604020202020204" pitchFamily="34" charset="0"/>
              </a:rPr>
              <a:t>Business Focused First</a:t>
            </a:r>
          </a:p>
          <a:p>
            <a:pPr marL="285750" indent="-285750">
              <a:lnSpc>
                <a:spcPct val="114000"/>
              </a:lnSpc>
              <a:spcBef>
                <a:spcPts val="600"/>
              </a:spcBef>
              <a:spcAft>
                <a:spcPts val="400"/>
              </a:spcAft>
              <a:buClr>
                <a:schemeClr val="accent1"/>
              </a:buClr>
              <a:buFont typeface="Arial" panose="020B0604020202020204" pitchFamily="34" charset="0"/>
              <a:buChar char="›"/>
            </a:pPr>
            <a:r>
              <a:rPr lang="en-US" sz="1600">
                <a:solidFill>
                  <a:schemeClr val="tx2"/>
                </a:solidFill>
                <a:ea typeface="Open Sans Light" panose="020B0306030504020204" pitchFamily="34" charset="0"/>
                <a:cs typeface="Arial" panose="020B0604020202020204" pitchFamily="34" charset="0"/>
              </a:rPr>
              <a:t>Be Credible</a:t>
            </a:r>
          </a:p>
          <a:p>
            <a:pPr marL="285750" indent="-285750">
              <a:lnSpc>
                <a:spcPct val="114000"/>
              </a:lnSpc>
              <a:spcBef>
                <a:spcPts val="600"/>
              </a:spcBef>
              <a:spcAft>
                <a:spcPts val="400"/>
              </a:spcAft>
              <a:buClr>
                <a:schemeClr val="accent1"/>
              </a:buClr>
              <a:buFont typeface="Arial" panose="020B0604020202020204" pitchFamily="34" charset="0"/>
              <a:buChar char="›"/>
            </a:pPr>
            <a:r>
              <a:rPr lang="en-US" sz="1600">
                <a:solidFill>
                  <a:schemeClr val="tx2"/>
                </a:solidFill>
                <a:ea typeface="Open Sans Light" panose="020B0306030504020204" pitchFamily="34" charset="0"/>
                <a:cs typeface="Arial" panose="020B0604020202020204" pitchFamily="34" charset="0"/>
              </a:rPr>
              <a:t>Intentional Conversations</a:t>
            </a:r>
          </a:p>
          <a:p>
            <a:pPr marL="285750" indent="-285750">
              <a:lnSpc>
                <a:spcPct val="114000"/>
              </a:lnSpc>
              <a:spcBef>
                <a:spcPts val="600"/>
              </a:spcBef>
              <a:spcAft>
                <a:spcPts val="400"/>
              </a:spcAft>
              <a:buClr>
                <a:schemeClr val="accent1"/>
              </a:buClr>
              <a:buFont typeface="Arial" panose="020B0604020202020204" pitchFamily="34" charset="0"/>
              <a:buChar char="›"/>
            </a:pPr>
            <a:r>
              <a:rPr lang="en-US" sz="1600">
                <a:solidFill>
                  <a:schemeClr val="tx2"/>
                </a:solidFill>
                <a:ea typeface="Open Sans Light" panose="020B0306030504020204" pitchFamily="34" charset="0"/>
                <a:cs typeface="Arial" panose="020B0604020202020204" pitchFamily="34" charset="0"/>
              </a:rPr>
              <a:t>Build a Talent-first Around </a:t>
            </a:r>
            <a:br>
              <a:rPr lang="en-US" sz="1600">
                <a:solidFill>
                  <a:schemeClr val="tx2"/>
                </a:solidFill>
                <a:ea typeface="Open Sans Light" panose="020B0306030504020204" pitchFamily="34" charset="0"/>
                <a:cs typeface="Arial" panose="020B0604020202020204" pitchFamily="34" charset="0"/>
              </a:rPr>
            </a:br>
            <a:r>
              <a:rPr lang="en-US" sz="1600">
                <a:solidFill>
                  <a:schemeClr val="tx2"/>
                </a:solidFill>
                <a:ea typeface="Open Sans Light" panose="020B0306030504020204" pitchFamily="34" charset="0"/>
                <a:cs typeface="Arial" panose="020B0604020202020204" pitchFamily="34" charset="0"/>
              </a:rPr>
              <a:t>High-impact Work</a:t>
            </a:r>
          </a:p>
          <a:p>
            <a:pPr marL="285750" indent="-285750">
              <a:lnSpc>
                <a:spcPct val="114000"/>
              </a:lnSpc>
              <a:spcBef>
                <a:spcPts val="600"/>
              </a:spcBef>
              <a:spcAft>
                <a:spcPts val="400"/>
              </a:spcAft>
              <a:buClr>
                <a:schemeClr val="accent1"/>
              </a:buClr>
              <a:buFont typeface="Arial" panose="020B0604020202020204" pitchFamily="34" charset="0"/>
              <a:buChar char="›"/>
            </a:pPr>
            <a:r>
              <a:rPr lang="en-US" sz="1600">
                <a:solidFill>
                  <a:schemeClr val="tx2"/>
                </a:solidFill>
                <a:ea typeface="Open Sans Light" panose="020B0306030504020204" pitchFamily="34" charset="0"/>
                <a:cs typeface="Arial" panose="020B0604020202020204" pitchFamily="34" charset="0"/>
              </a:rPr>
              <a:t>Keep the Future in Mind</a:t>
            </a:r>
          </a:p>
          <a:p>
            <a:pPr marL="285750" indent="-285750">
              <a:lnSpc>
                <a:spcPct val="114000"/>
              </a:lnSpc>
              <a:spcBef>
                <a:spcPts val="600"/>
              </a:spcBef>
              <a:spcAft>
                <a:spcPts val="400"/>
              </a:spcAft>
              <a:buClr>
                <a:schemeClr val="accent1"/>
              </a:buClr>
              <a:buFont typeface="Arial" panose="020B0604020202020204" pitchFamily="34" charset="0"/>
              <a:buChar char="›"/>
            </a:pPr>
            <a:r>
              <a:rPr lang="en-US" sz="1600">
                <a:solidFill>
                  <a:schemeClr val="tx2"/>
                </a:solidFill>
                <a:ea typeface="Open Sans Light" panose="020B0306030504020204" pitchFamily="34" charset="0"/>
                <a:cs typeface="Arial" panose="020B0604020202020204" pitchFamily="34" charset="0"/>
              </a:rPr>
              <a:t>Be Intentional When Building Organizational Culture</a:t>
            </a:r>
          </a:p>
        </p:txBody>
      </p:sp>
      <p:sp>
        <p:nvSpPr>
          <p:cNvPr id="7" name="Oval 6">
            <a:extLst>
              <a:ext uri="{FF2B5EF4-FFF2-40B4-BE49-F238E27FC236}">
                <a16:creationId xmlns:a16="http://schemas.microsoft.com/office/drawing/2014/main" id="{12728D7E-BAAB-F5DC-07FF-E67CD86E867C}"/>
              </a:ext>
            </a:extLst>
          </p:cNvPr>
          <p:cNvSpPr/>
          <p:nvPr/>
        </p:nvSpPr>
        <p:spPr>
          <a:xfrm>
            <a:off x="6412934" y="2350923"/>
            <a:ext cx="2341099" cy="234131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9" name="Oval 8">
            <a:extLst>
              <a:ext uri="{FF2B5EF4-FFF2-40B4-BE49-F238E27FC236}">
                <a16:creationId xmlns:a16="http://schemas.microsoft.com/office/drawing/2014/main" id="{A8C340DE-7EE2-24CA-E497-05DDC5CEFE71}"/>
              </a:ext>
            </a:extLst>
          </p:cNvPr>
          <p:cNvSpPr/>
          <p:nvPr/>
        </p:nvSpPr>
        <p:spPr>
          <a:xfrm>
            <a:off x="5071413" y="1444636"/>
            <a:ext cx="2341099" cy="2341312"/>
          </a:xfrm>
          <a:prstGeom prst="ellipse">
            <a:avLst/>
          </a:prstGeom>
          <a:solidFill>
            <a:srgbClr val="69BE28"/>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1" name="Oval 10">
            <a:extLst>
              <a:ext uri="{FF2B5EF4-FFF2-40B4-BE49-F238E27FC236}">
                <a16:creationId xmlns:a16="http://schemas.microsoft.com/office/drawing/2014/main" id="{9B070709-85B7-7EFF-F4C2-A5CE4EB568FE}"/>
              </a:ext>
            </a:extLst>
          </p:cNvPr>
          <p:cNvSpPr/>
          <p:nvPr/>
        </p:nvSpPr>
        <p:spPr>
          <a:xfrm>
            <a:off x="6327037" y="480699"/>
            <a:ext cx="2341922" cy="2341312"/>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pic>
        <p:nvPicPr>
          <p:cNvPr id="3" name="Picture 2">
            <a:extLst>
              <a:ext uri="{FF2B5EF4-FFF2-40B4-BE49-F238E27FC236}">
                <a16:creationId xmlns:a16="http://schemas.microsoft.com/office/drawing/2014/main" id="{097FB60C-02E2-E78F-D8F1-049DC0DB2B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29803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AA24544-3C3B-2B6F-FE68-6DB8574FEBF8}"/>
            </a:ext>
          </a:extLst>
        </p:cNvPr>
        <p:cNvGrpSpPr/>
        <p:nvPr/>
      </p:nvGrpSpPr>
      <p:grpSpPr>
        <a:xfrm>
          <a:off x="0" y="0"/>
          <a:ext cx="0" cy="0"/>
          <a:chOff x="0" y="0"/>
          <a:chExt cx="0" cy="0"/>
        </a:xfrm>
      </p:grpSpPr>
      <p:pic>
        <p:nvPicPr>
          <p:cNvPr id="4" name="Picture 3" descr="A white logo with a black background&#10;&#10;AI-generated content may be incorrect.">
            <a:extLst>
              <a:ext uri="{FF2B5EF4-FFF2-40B4-BE49-F238E27FC236}">
                <a16:creationId xmlns:a16="http://schemas.microsoft.com/office/drawing/2014/main" id="{4893DDDF-70B8-B388-0046-DF1A2B78DD72}"/>
              </a:ext>
            </a:extLst>
          </p:cNvPr>
          <p:cNvPicPr>
            <a:picLocks noChangeAspect="1"/>
          </p:cNvPicPr>
          <p:nvPr/>
        </p:nvPicPr>
        <p:blipFill>
          <a:blip r:embed="rId3">
            <a:alphaModFix amt="10000"/>
          </a:blip>
          <a:srcRect l="66179" t="19514" b="5939"/>
          <a:stretch>
            <a:fillRect/>
          </a:stretch>
        </p:blipFill>
        <p:spPr>
          <a:xfrm>
            <a:off x="0" y="0"/>
            <a:ext cx="2402904" cy="5143500"/>
          </a:xfrm>
          <a:prstGeom prst="rect">
            <a:avLst/>
          </a:prstGeom>
        </p:spPr>
      </p:pic>
      <p:sp>
        <p:nvSpPr>
          <p:cNvPr id="5" name="Title 4">
            <a:extLst>
              <a:ext uri="{FF2B5EF4-FFF2-40B4-BE49-F238E27FC236}">
                <a16:creationId xmlns:a16="http://schemas.microsoft.com/office/drawing/2014/main" id="{0ABEFCBE-5F02-E118-DD80-568198A1D232}"/>
              </a:ext>
            </a:extLst>
          </p:cNvPr>
          <p:cNvSpPr txBox="1">
            <a:spLocks/>
          </p:cNvSpPr>
          <p:nvPr/>
        </p:nvSpPr>
        <p:spPr>
          <a:xfrm>
            <a:off x="2243248" y="1701169"/>
            <a:ext cx="6450810" cy="1310964"/>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9600" b="1">
                <a:solidFill>
                  <a:schemeClr val="bg1"/>
                </a:solidFill>
                <a:latin typeface="+mj-lt"/>
              </a:rPr>
              <a:t>Thank You</a:t>
            </a:r>
          </a:p>
        </p:txBody>
      </p:sp>
      <p:sp>
        <p:nvSpPr>
          <p:cNvPr id="6" name="Title 4">
            <a:extLst>
              <a:ext uri="{FF2B5EF4-FFF2-40B4-BE49-F238E27FC236}">
                <a16:creationId xmlns:a16="http://schemas.microsoft.com/office/drawing/2014/main" id="{504A0E07-4F7F-18AB-BFB7-755E3E71495F}"/>
              </a:ext>
            </a:extLst>
          </p:cNvPr>
          <p:cNvSpPr txBox="1">
            <a:spLocks/>
          </p:cNvSpPr>
          <p:nvPr/>
        </p:nvSpPr>
        <p:spPr>
          <a:xfrm>
            <a:off x="407960" y="3855431"/>
            <a:ext cx="7635239" cy="505489"/>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gn="r"/>
            <a:r>
              <a:rPr lang="en-US" sz="1400" b="1">
                <a:solidFill>
                  <a:schemeClr val="bg1"/>
                </a:solidFill>
                <a:latin typeface="+mj-lt"/>
              </a:rPr>
              <a:t>Abraham Gonzales-Pollick |        /</a:t>
            </a:r>
            <a:r>
              <a:rPr lang="en-US" sz="1400" b="1" err="1">
                <a:solidFill>
                  <a:schemeClr val="bg1"/>
                </a:solidFill>
                <a:latin typeface="+mj-lt"/>
              </a:rPr>
              <a:t>abrahamgonzalespollick</a:t>
            </a:r>
            <a:endParaRPr lang="en-US" sz="1400" b="1">
              <a:solidFill>
                <a:schemeClr val="bg1"/>
              </a:solidFill>
              <a:latin typeface="+mj-lt"/>
            </a:endParaRPr>
          </a:p>
        </p:txBody>
      </p:sp>
      <p:pic>
        <p:nvPicPr>
          <p:cNvPr id="12" name="Picture 11" descr="A black and white circle with letters in it&#10;&#10;AI-generated content may be incorrect.">
            <a:extLst>
              <a:ext uri="{FF2B5EF4-FFF2-40B4-BE49-F238E27FC236}">
                <a16:creationId xmlns:a16="http://schemas.microsoft.com/office/drawing/2014/main" id="{99190A9B-8A1F-1732-B1EB-F9D4DD6F7C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5594" y="3855430"/>
            <a:ext cx="257195" cy="257195"/>
          </a:xfrm>
          <a:prstGeom prst="rect">
            <a:avLst/>
          </a:prstGeom>
        </p:spPr>
      </p:pic>
      <p:pic>
        <p:nvPicPr>
          <p:cNvPr id="9" name="Graphic 8">
            <a:extLst>
              <a:ext uri="{FF2B5EF4-FFF2-40B4-BE49-F238E27FC236}">
                <a16:creationId xmlns:a16="http://schemas.microsoft.com/office/drawing/2014/main" id="{3EE2FD34-4B43-2AEA-4AF4-A1BCC1FB10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603" y="885154"/>
            <a:ext cx="7180122" cy="3377283"/>
          </a:xfrm>
          <a:prstGeom prst="rect">
            <a:avLst/>
          </a:prstGeom>
        </p:spPr>
      </p:pic>
      <p:pic>
        <p:nvPicPr>
          <p:cNvPr id="2" name="Picture 1">
            <a:extLst>
              <a:ext uri="{FF2B5EF4-FFF2-40B4-BE49-F238E27FC236}">
                <a16:creationId xmlns:a16="http://schemas.microsoft.com/office/drawing/2014/main" id="{539C5FE7-2796-051C-4593-2BCD9748755A}"/>
              </a:ext>
            </a:extLst>
          </p:cNvPr>
          <p:cNvPicPr>
            <a:picLocks noChangeAspect="1"/>
          </p:cNvPicPr>
          <p:nvPr/>
        </p:nvPicPr>
        <p:blipFill rotWithShape="1">
          <a:blip r:embed="rId7"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204755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C2999-B738-CFCA-A757-FC0D6A98E18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D597DF1-7FAA-AE29-4FDD-97640019461C}"/>
              </a:ext>
            </a:extLst>
          </p:cNvPr>
          <p:cNvSpPr/>
          <p:nvPr/>
        </p:nvSpPr>
        <p:spPr>
          <a:xfrm>
            <a:off x="6932951" y="4354643"/>
            <a:ext cx="1633928" cy="6071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36F7AB0-76F6-746C-0EEB-09E313F54B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3594" b="27614"/>
          <a:stretch/>
        </p:blipFill>
        <p:spPr>
          <a:xfrm>
            <a:off x="493486" y="1298701"/>
            <a:ext cx="6203601" cy="1513434"/>
          </a:xfrm>
          <a:prstGeom prst="rect">
            <a:avLst/>
          </a:prstGeom>
        </p:spPr>
      </p:pic>
      <p:pic>
        <p:nvPicPr>
          <p:cNvPr id="9" name="Graphic 8">
            <a:extLst>
              <a:ext uri="{FF2B5EF4-FFF2-40B4-BE49-F238E27FC236}">
                <a16:creationId xmlns:a16="http://schemas.microsoft.com/office/drawing/2014/main" id="{FAD1D88F-E04F-48E9-9D6C-1B0F23C57A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4170" y="2796021"/>
            <a:ext cx="1181619" cy="1181619"/>
          </a:xfrm>
          <a:prstGeom prst="rect">
            <a:avLst/>
          </a:prstGeom>
        </p:spPr>
      </p:pic>
    </p:spTree>
    <p:extLst>
      <p:ext uri="{BB962C8B-B14F-4D97-AF65-F5344CB8AC3E}">
        <p14:creationId xmlns:p14="http://schemas.microsoft.com/office/powerpoint/2010/main" val="25104063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527309-4586-7B25-D70D-E3654C043046}"/>
              </a:ext>
            </a:extLst>
          </p:cNvPr>
          <p:cNvSpPr/>
          <p:nvPr/>
        </p:nvSpPr>
        <p:spPr>
          <a:xfrm rot="5400000">
            <a:off x="3084715" y="-1067599"/>
            <a:ext cx="2638269" cy="7278698"/>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C4B2590F-468B-DC2B-217F-70DD66ABC588}"/>
              </a:ext>
            </a:extLst>
          </p:cNvPr>
          <p:cNvSpPr/>
          <p:nvPr/>
        </p:nvSpPr>
        <p:spPr>
          <a:xfrm rot="5400000">
            <a:off x="7281351" y="2324307"/>
            <a:ext cx="1394085" cy="479898"/>
          </a:xfrm>
          <a:prstGeom prst="rect">
            <a:avLst/>
          </a:prstGeom>
          <a:solidFill>
            <a:srgbClr val="69BE2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pic>
        <p:nvPicPr>
          <p:cNvPr id="4" name="Picture 3" descr="A white logo with a black background&#10;&#10;AI-generated content may be incorrect.">
            <a:extLst>
              <a:ext uri="{FF2B5EF4-FFF2-40B4-BE49-F238E27FC236}">
                <a16:creationId xmlns:a16="http://schemas.microsoft.com/office/drawing/2014/main" id="{238E0EE3-47FE-6E8A-CC83-45C3FB60CBA8}"/>
              </a:ext>
            </a:extLst>
          </p:cNvPr>
          <p:cNvPicPr>
            <a:picLocks noChangeAspect="1"/>
          </p:cNvPicPr>
          <p:nvPr/>
        </p:nvPicPr>
        <p:blipFill>
          <a:blip r:embed="rId3">
            <a:alphaModFix amt="10000"/>
          </a:blip>
          <a:srcRect l="66179" t="19514" b="5939"/>
          <a:stretch>
            <a:fillRect/>
          </a:stretch>
        </p:blipFill>
        <p:spPr>
          <a:xfrm>
            <a:off x="0" y="0"/>
            <a:ext cx="2402904" cy="5143500"/>
          </a:xfrm>
          <a:prstGeom prst="rect">
            <a:avLst/>
          </a:prstGeom>
        </p:spPr>
      </p:pic>
      <p:sp>
        <p:nvSpPr>
          <p:cNvPr id="5" name="Title 4">
            <a:extLst>
              <a:ext uri="{FF2B5EF4-FFF2-40B4-BE49-F238E27FC236}">
                <a16:creationId xmlns:a16="http://schemas.microsoft.com/office/drawing/2014/main" id="{10132F23-9BCB-2E56-7FFC-17C18D29A5C3}"/>
              </a:ext>
            </a:extLst>
          </p:cNvPr>
          <p:cNvSpPr txBox="1">
            <a:spLocks/>
          </p:cNvSpPr>
          <p:nvPr/>
        </p:nvSpPr>
        <p:spPr>
          <a:xfrm>
            <a:off x="1330960" y="2057049"/>
            <a:ext cx="8047072" cy="826925"/>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5400" b="1">
                <a:solidFill>
                  <a:schemeClr val="bg1"/>
                </a:solidFill>
                <a:latin typeface="+mj-lt"/>
              </a:rPr>
              <a:t>Organizational Design</a:t>
            </a:r>
          </a:p>
        </p:txBody>
      </p:sp>
      <p:pic>
        <p:nvPicPr>
          <p:cNvPr id="6" name="Picture 5">
            <a:extLst>
              <a:ext uri="{FF2B5EF4-FFF2-40B4-BE49-F238E27FC236}">
                <a16:creationId xmlns:a16="http://schemas.microsoft.com/office/drawing/2014/main" id="{8646AD2F-45F0-8D51-58D4-89BB4DB94319}"/>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93615499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64886-B6E0-591B-FD8B-FC35C64DDCE6}"/>
            </a:ext>
          </a:extLst>
        </p:cNvPr>
        <p:cNvGrpSpPr/>
        <p:nvPr/>
      </p:nvGrpSpPr>
      <p:grpSpPr>
        <a:xfrm>
          <a:off x="0" y="0"/>
          <a:ext cx="0" cy="0"/>
          <a:chOff x="0" y="0"/>
          <a:chExt cx="0" cy="0"/>
        </a:xfrm>
      </p:grpSpPr>
      <p:pic>
        <p:nvPicPr>
          <p:cNvPr id="11" name="Picture 10" descr="Globe at night">
            <a:extLst>
              <a:ext uri="{FF2B5EF4-FFF2-40B4-BE49-F238E27FC236}">
                <a16:creationId xmlns:a16="http://schemas.microsoft.com/office/drawing/2014/main" id="{41E412DA-AFF5-D4F9-8F92-542CE55E77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5143500" cy="5143500"/>
          </a:xfrm>
          <a:prstGeom prst="rect">
            <a:avLst/>
          </a:prstGeom>
        </p:spPr>
      </p:pic>
      <p:sp>
        <p:nvSpPr>
          <p:cNvPr id="9" name="Oval 8">
            <a:extLst>
              <a:ext uri="{FF2B5EF4-FFF2-40B4-BE49-F238E27FC236}">
                <a16:creationId xmlns:a16="http://schemas.microsoft.com/office/drawing/2014/main" id="{3728BE51-0255-9F78-8C33-C5945E49514A}"/>
              </a:ext>
            </a:extLst>
          </p:cNvPr>
          <p:cNvSpPr/>
          <p:nvPr/>
        </p:nvSpPr>
        <p:spPr>
          <a:xfrm>
            <a:off x="-2181765" y="-730403"/>
            <a:ext cx="6471812" cy="6604307"/>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7" name="!!Rectangle 1">
            <a:extLst>
              <a:ext uri="{FF2B5EF4-FFF2-40B4-BE49-F238E27FC236}">
                <a16:creationId xmlns:a16="http://schemas.microsoft.com/office/drawing/2014/main" id="{804BDC5F-8645-4880-859C-BEB7F5061DC1}"/>
              </a:ext>
            </a:extLst>
          </p:cNvPr>
          <p:cNvSpPr/>
          <p:nvPr/>
        </p:nvSpPr>
        <p:spPr>
          <a:xfrm rot="5400000">
            <a:off x="4609702" y="688086"/>
            <a:ext cx="3712464" cy="376732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DC63F"/>
              </a:solidFill>
            </a:endParaRPr>
          </a:p>
        </p:txBody>
      </p:sp>
      <p:sp>
        <p:nvSpPr>
          <p:cNvPr id="31" name="Text Placeholder 4">
            <a:extLst>
              <a:ext uri="{FF2B5EF4-FFF2-40B4-BE49-F238E27FC236}">
                <a16:creationId xmlns:a16="http://schemas.microsoft.com/office/drawing/2014/main" id="{2EA563B7-9A83-2E47-1624-2E51A5D16700}"/>
              </a:ext>
            </a:extLst>
          </p:cNvPr>
          <p:cNvSpPr txBox="1">
            <a:spLocks/>
          </p:cNvSpPr>
          <p:nvPr/>
        </p:nvSpPr>
        <p:spPr>
          <a:xfrm>
            <a:off x="4849618" y="1067489"/>
            <a:ext cx="3244388" cy="3008523"/>
          </a:xfrm>
          <a:prstGeom prst="rect">
            <a:avLst/>
          </a:prstGeom>
        </p:spPr>
        <p:txBody>
          <a:bodyPr vert="horz" lIns="91440" tIns="45720" rIns="91440" bIns="45720" anchor="t"/>
          <a:lstStyle>
            <a:lvl1pPr marL="0" indent="0" algn="l" defTabSz="457200" rtl="0" eaLnBrk="1" latinLnBrk="0" hangingPunct="1">
              <a:lnSpc>
                <a:spcPct val="100000"/>
              </a:lnSpc>
              <a:spcBef>
                <a:spcPts val="0"/>
              </a:spcBef>
              <a:spcAft>
                <a:spcPts val="1000"/>
              </a:spcAft>
              <a:buFontTx/>
              <a:buNone/>
              <a:defRPr sz="1500" b="0" i="0" kern="1200" baseline="0">
                <a:solidFill>
                  <a:srgbClr val="000000"/>
                </a:solidFill>
                <a:latin typeface="+mn-lt"/>
                <a:ea typeface="+mn-ea"/>
                <a:cs typeface="Avenir LT Std 45 Book"/>
              </a:defRPr>
            </a:lvl1pPr>
            <a:lvl2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2pPr>
            <a:lvl3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3pPr>
            <a:lvl4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4pPr>
            <a:lvl5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25000"/>
              </a:lnSpc>
              <a:spcAft>
                <a:spcPts val="1200"/>
              </a:spcAft>
              <a:buClr>
                <a:schemeClr val="bg1"/>
              </a:buClr>
              <a:buFont typeface="Arial" panose="020B0604020202020204" pitchFamily="34" charset="0"/>
              <a:buChar char="›"/>
            </a:pPr>
            <a:r>
              <a:rPr lang="en-US" sz="1600">
                <a:solidFill>
                  <a:schemeClr val="bg1"/>
                </a:solidFill>
                <a:ea typeface="Open Sans"/>
                <a:cs typeface="Arial"/>
              </a:rPr>
              <a:t>Aligning structure with an organizations purpose and environment.</a:t>
            </a:r>
          </a:p>
          <a:p>
            <a:pPr marL="285750" indent="-285750">
              <a:lnSpc>
                <a:spcPct val="125000"/>
              </a:lnSpc>
              <a:buClr>
                <a:schemeClr val="bg1"/>
              </a:buClr>
              <a:buFont typeface="Arial" panose="020B0604020202020204" pitchFamily="34" charset="0"/>
              <a:buChar char="›"/>
            </a:pPr>
            <a:r>
              <a:rPr lang="en-US" sz="1600">
                <a:solidFill>
                  <a:schemeClr val="bg1"/>
                </a:solidFill>
                <a:ea typeface="Open Sans"/>
                <a:cs typeface="Arial"/>
              </a:rPr>
              <a:t>Intended to inform the choices of how to organize and manage intuitions and serve the leaders who have been entrusted with the stewardship of these institutions.</a:t>
            </a:r>
          </a:p>
        </p:txBody>
      </p:sp>
      <p:sp>
        <p:nvSpPr>
          <p:cNvPr id="5" name="Title 4">
            <a:extLst>
              <a:ext uri="{FF2B5EF4-FFF2-40B4-BE49-F238E27FC236}">
                <a16:creationId xmlns:a16="http://schemas.microsoft.com/office/drawing/2014/main" id="{BF5E8F33-7036-71A3-50C1-ECA459D7A6C1}"/>
              </a:ext>
            </a:extLst>
          </p:cNvPr>
          <p:cNvSpPr>
            <a:spLocks noGrp="1"/>
          </p:cNvSpPr>
          <p:nvPr>
            <p:ph type="title" idx="4294967295"/>
          </p:nvPr>
        </p:nvSpPr>
        <p:spPr>
          <a:xfrm>
            <a:off x="335185" y="1699893"/>
            <a:ext cx="3809719" cy="1743715"/>
          </a:xfrm>
          <a:prstGeom prst="rect">
            <a:avLst/>
          </a:prstGeom>
        </p:spPr>
        <p:txBody>
          <a:bodyPr lIns="91440" tIns="45720" rIns="91440" bIns="45720" anchor="t"/>
          <a:lstStyle/>
          <a:p>
            <a:pPr algn="ctr"/>
            <a:r>
              <a:rPr lang="en-US" sz="3200" b="1">
                <a:solidFill>
                  <a:schemeClr val="bg1"/>
                </a:solidFill>
                <a:latin typeface="+mj-lt"/>
              </a:rPr>
              <a:t>				Defining</a:t>
            </a:r>
            <a:br>
              <a:rPr lang="en-US" sz="3200" b="1">
                <a:solidFill>
                  <a:schemeClr val="bg1"/>
                </a:solidFill>
                <a:latin typeface="+mj-lt"/>
              </a:rPr>
            </a:br>
            <a:r>
              <a:rPr lang="en-US" sz="3200" b="1">
                <a:solidFill>
                  <a:schemeClr val="bg1"/>
                </a:solidFill>
                <a:latin typeface="+mj-lt"/>
              </a:rPr>
              <a:t> 	   Organizational 				  Design	</a:t>
            </a:r>
          </a:p>
        </p:txBody>
      </p:sp>
      <p:sp>
        <p:nvSpPr>
          <p:cNvPr id="2" name="TextBox 1">
            <a:extLst>
              <a:ext uri="{FF2B5EF4-FFF2-40B4-BE49-F238E27FC236}">
                <a16:creationId xmlns:a16="http://schemas.microsoft.com/office/drawing/2014/main" id="{711E462D-8CC4-5282-82A0-0E1B5F934EA9}"/>
              </a:ext>
            </a:extLst>
          </p:cNvPr>
          <p:cNvSpPr txBox="1"/>
          <p:nvPr/>
        </p:nvSpPr>
        <p:spPr>
          <a:xfrm>
            <a:off x="5677410" y="4484491"/>
            <a:ext cx="2672188" cy="215444"/>
          </a:xfrm>
          <a:prstGeom prst="rect">
            <a:avLst/>
          </a:prstGeom>
          <a:noFill/>
        </p:spPr>
        <p:txBody>
          <a:bodyPr wrap="square">
            <a:spAutoFit/>
          </a:bodyPr>
          <a:lstStyle/>
          <a:p>
            <a:pPr algn="r"/>
            <a:r>
              <a:rPr lang="en-US" sz="800" i="1">
                <a:solidFill>
                  <a:schemeClr val="tx2">
                    <a:lumMod val="60000"/>
                    <a:lumOff val="40000"/>
                  </a:schemeClr>
                </a:solidFill>
                <a:ea typeface="Open Sans Light"/>
                <a:cs typeface="Arial"/>
              </a:rPr>
              <a:t>Galbraith: Designing Organizations (2014)</a:t>
            </a:r>
          </a:p>
        </p:txBody>
      </p:sp>
      <p:pic>
        <p:nvPicPr>
          <p:cNvPr id="3" name="Picture 2">
            <a:extLst>
              <a:ext uri="{FF2B5EF4-FFF2-40B4-BE49-F238E27FC236}">
                <a16:creationId xmlns:a16="http://schemas.microsoft.com/office/drawing/2014/main" id="{84B4AF66-F032-936F-1D41-85F650981B7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644329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FBD4-2348-A3B1-86F8-002A749D3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25A278-4D26-5133-33C0-34F2B475E853}"/>
              </a:ext>
            </a:extLst>
          </p:cNvPr>
          <p:cNvSpPr>
            <a:spLocks noGrp="1"/>
          </p:cNvSpPr>
          <p:nvPr>
            <p:ph type="title" idx="4294967295"/>
          </p:nvPr>
        </p:nvSpPr>
        <p:spPr>
          <a:xfrm>
            <a:off x="698183" y="399373"/>
            <a:ext cx="7747635" cy="659960"/>
          </a:xfrm>
          <a:prstGeom prst="rect">
            <a:avLst/>
          </a:prstGeom>
        </p:spPr>
        <p:txBody>
          <a:bodyPr/>
          <a:lstStyle/>
          <a:p>
            <a:pPr algn="ctr"/>
            <a:r>
              <a:rPr lang="en-US" sz="3600" b="1">
                <a:solidFill>
                  <a:schemeClr val="tx2"/>
                </a:solidFill>
                <a:latin typeface="+mj-lt"/>
              </a:rPr>
              <a:t>Organizational Design</a:t>
            </a:r>
          </a:p>
        </p:txBody>
      </p:sp>
      <p:sp>
        <p:nvSpPr>
          <p:cNvPr id="16" name="Oval 15">
            <a:extLst>
              <a:ext uri="{FF2B5EF4-FFF2-40B4-BE49-F238E27FC236}">
                <a16:creationId xmlns:a16="http://schemas.microsoft.com/office/drawing/2014/main" id="{2E8AC757-3EEF-C57D-1E12-1214E9AA41E6}"/>
              </a:ext>
            </a:extLst>
          </p:cNvPr>
          <p:cNvSpPr/>
          <p:nvPr/>
        </p:nvSpPr>
        <p:spPr>
          <a:xfrm>
            <a:off x="1368769" y="1412600"/>
            <a:ext cx="2358932" cy="2359147"/>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7" name="Oval 16">
            <a:extLst>
              <a:ext uri="{FF2B5EF4-FFF2-40B4-BE49-F238E27FC236}">
                <a16:creationId xmlns:a16="http://schemas.microsoft.com/office/drawing/2014/main" id="{4FEDD60F-AF30-EDF4-F9D6-98AE2BC805B6}"/>
              </a:ext>
            </a:extLst>
          </p:cNvPr>
          <p:cNvSpPr/>
          <p:nvPr/>
        </p:nvSpPr>
        <p:spPr>
          <a:xfrm>
            <a:off x="3392119" y="1412600"/>
            <a:ext cx="2359761" cy="2359146"/>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8" name="Oval 17">
            <a:extLst>
              <a:ext uri="{FF2B5EF4-FFF2-40B4-BE49-F238E27FC236}">
                <a16:creationId xmlns:a16="http://schemas.microsoft.com/office/drawing/2014/main" id="{3CABB9CE-CE22-C081-56BC-6CD3C64223FF}"/>
              </a:ext>
            </a:extLst>
          </p:cNvPr>
          <p:cNvSpPr/>
          <p:nvPr/>
        </p:nvSpPr>
        <p:spPr>
          <a:xfrm>
            <a:off x="5416299" y="1412600"/>
            <a:ext cx="2359761" cy="2359146"/>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6" name="Rectangle 8">
            <a:extLst>
              <a:ext uri="{FF2B5EF4-FFF2-40B4-BE49-F238E27FC236}">
                <a16:creationId xmlns:a16="http://schemas.microsoft.com/office/drawing/2014/main" id="{040A341B-F9FB-D8EF-A5E2-2DC394899F07}"/>
              </a:ext>
            </a:extLst>
          </p:cNvPr>
          <p:cNvSpPr>
            <a:spLocks noChangeArrowheads="1"/>
          </p:cNvSpPr>
          <p:nvPr/>
        </p:nvSpPr>
        <p:spPr bwMode="auto">
          <a:xfrm>
            <a:off x="4059002" y="2180765"/>
            <a:ext cx="1025995" cy="58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pPr algn="ctr"/>
            <a:r>
              <a:rPr lang="en-US" b="1">
                <a:solidFill>
                  <a:srgbClr val="FFFFFF"/>
                </a:solidFill>
                <a:cs typeface="Arial"/>
              </a:rPr>
              <a:t> Strategy </a:t>
            </a:r>
          </a:p>
        </p:txBody>
      </p:sp>
      <p:sp>
        <p:nvSpPr>
          <p:cNvPr id="7" name="Rectangle 8">
            <a:extLst>
              <a:ext uri="{FF2B5EF4-FFF2-40B4-BE49-F238E27FC236}">
                <a16:creationId xmlns:a16="http://schemas.microsoft.com/office/drawing/2014/main" id="{BFBCBACE-F1CB-D2D8-073B-3BDB645FA8CD}"/>
              </a:ext>
            </a:extLst>
          </p:cNvPr>
          <p:cNvSpPr>
            <a:spLocks noChangeArrowheads="1"/>
          </p:cNvSpPr>
          <p:nvPr/>
        </p:nvSpPr>
        <p:spPr bwMode="auto">
          <a:xfrm>
            <a:off x="1888715" y="2415938"/>
            <a:ext cx="1318210" cy="311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pPr algn="ctr"/>
            <a:r>
              <a:rPr lang="en-US" b="1">
                <a:solidFill>
                  <a:srgbClr val="FFFFFF"/>
                </a:solidFill>
                <a:cs typeface="Arial" panose="020B0604020202020204" pitchFamily="34" charset="0"/>
              </a:rPr>
              <a:t>Structures</a:t>
            </a:r>
          </a:p>
        </p:txBody>
      </p:sp>
      <p:sp>
        <p:nvSpPr>
          <p:cNvPr id="9" name="Rectangle 8">
            <a:extLst>
              <a:ext uri="{FF2B5EF4-FFF2-40B4-BE49-F238E27FC236}">
                <a16:creationId xmlns:a16="http://schemas.microsoft.com/office/drawing/2014/main" id="{5C7D5DBF-553E-51D2-AE9A-68CF4D5AC258}"/>
              </a:ext>
            </a:extLst>
          </p:cNvPr>
          <p:cNvSpPr>
            <a:spLocks noChangeArrowheads="1"/>
          </p:cNvSpPr>
          <p:nvPr/>
        </p:nvSpPr>
        <p:spPr bwMode="auto">
          <a:xfrm>
            <a:off x="5867165" y="2436361"/>
            <a:ext cx="1534228" cy="311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b="1">
                <a:solidFill>
                  <a:srgbClr val="FFFFFF"/>
                </a:solidFill>
                <a:cs typeface="Arial" panose="020B0604020202020204" pitchFamily="34" charset="0"/>
              </a:rPr>
              <a:t>Environment</a:t>
            </a:r>
          </a:p>
        </p:txBody>
      </p:sp>
      <p:sp>
        <p:nvSpPr>
          <p:cNvPr id="5" name="TextBox 83">
            <a:extLst>
              <a:ext uri="{FF2B5EF4-FFF2-40B4-BE49-F238E27FC236}">
                <a16:creationId xmlns:a16="http://schemas.microsoft.com/office/drawing/2014/main" id="{2A7BFF1D-2D65-CF76-F896-D66CB4024053}"/>
              </a:ext>
            </a:extLst>
          </p:cNvPr>
          <p:cNvSpPr txBox="1">
            <a:spLocks noChangeArrowheads="1"/>
          </p:cNvSpPr>
          <p:nvPr/>
        </p:nvSpPr>
        <p:spPr bwMode="auto">
          <a:xfrm>
            <a:off x="3502688" y="3975545"/>
            <a:ext cx="2179724"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000">
                <a:solidFill>
                  <a:schemeClr val="tx2"/>
                </a:solidFill>
                <a:latin typeface="+mn-lt"/>
                <a:ea typeface="Open Sans Light" panose="020B0306030504020204" pitchFamily="34" charset="0"/>
                <a:cs typeface="Arial" panose="020B0604020202020204" pitchFamily="34" charset="0"/>
              </a:rPr>
              <a:t>The operationalization of the firm’s goals of efficiency and/or effectiveness</a:t>
            </a:r>
          </a:p>
        </p:txBody>
      </p:sp>
      <p:sp>
        <p:nvSpPr>
          <p:cNvPr id="3" name="TextBox 83">
            <a:extLst>
              <a:ext uri="{FF2B5EF4-FFF2-40B4-BE49-F238E27FC236}">
                <a16:creationId xmlns:a16="http://schemas.microsoft.com/office/drawing/2014/main" id="{9C273769-6EE0-FE33-7EF5-92FE4CE91C0A}"/>
              </a:ext>
            </a:extLst>
          </p:cNvPr>
          <p:cNvSpPr txBox="1">
            <a:spLocks noChangeArrowheads="1"/>
          </p:cNvSpPr>
          <p:nvPr/>
        </p:nvSpPr>
        <p:spPr bwMode="auto">
          <a:xfrm>
            <a:off x="1646648" y="3975545"/>
            <a:ext cx="1803173"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000">
                <a:solidFill>
                  <a:schemeClr val="tx2"/>
                </a:solidFill>
                <a:latin typeface="+mn-lt"/>
                <a:ea typeface="Open Sans Light" panose="020B0306030504020204" pitchFamily="34" charset="0"/>
                <a:cs typeface="Arial" panose="020B0604020202020204" pitchFamily="34" charset="0"/>
              </a:rPr>
              <a:t>Traditional, Functional, Divisional, Matrix, Flat, Team-Based, Circular, Network, and more.</a:t>
            </a:r>
          </a:p>
          <a:p>
            <a:pPr algn="ctr" eaLnBrk="1" hangingPunct="1"/>
            <a:endParaRPr lang="en-US" sz="1000">
              <a:solidFill>
                <a:schemeClr val="tx2"/>
              </a:solidFill>
              <a:latin typeface="+mn-lt"/>
              <a:ea typeface="Open Sans Light" panose="020B03060305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6A5DA3D-BED4-6878-5B73-257BD9F9F882}"/>
              </a:ext>
            </a:extLst>
          </p:cNvPr>
          <p:cNvSpPr txBox="1"/>
          <p:nvPr/>
        </p:nvSpPr>
        <p:spPr>
          <a:xfrm>
            <a:off x="2951018" y="4814439"/>
            <a:ext cx="3241964" cy="215444"/>
          </a:xfrm>
          <a:prstGeom prst="rect">
            <a:avLst/>
          </a:prstGeom>
          <a:noFill/>
        </p:spPr>
        <p:txBody>
          <a:bodyPr wrap="square">
            <a:spAutoFit/>
          </a:bodyPr>
          <a:lstStyle/>
          <a:p>
            <a:pPr algn="ctr"/>
            <a:r>
              <a:rPr lang="en-US" sz="800" i="1">
                <a:solidFill>
                  <a:schemeClr val="tx2">
                    <a:lumMod val="60000"/>
                    <a:lumOff val="40000"/>
                  </a:schemeClr>
                </a:solidFill>
                <a:ea typeface="Open Sans Light"/>
                <a:cs typeface="Arial"/>
              </a:rPr>
              <a:t>Burton, Obel, </a:t>
            </a:r>
            <a:r>
              <a:rPr lang="en-US" sz="800" i="1" err="1">
                <a:solidFill>
                  <a:schemeClr val="tx2">
                    <a:lumMod val="60000"/>
                    <a:lumOff val="40000"/>
                  </a:schemeClr>
                </a:solidFill>
                <a:ea typeface="Open Sans Light"/>
                <a:cs typeface="Arial"/>
              </a:rPr>
              <a:t>Hakonsson</a:t>
            </a:r>
            <a:r>
              <a:rPr lang="en-US" sz="800" i="1">
                <a:solidFill>
                  <a:schemeClr val="tx2">
                    <a:lumMod val="60000"/>
                    <a:lumOff val="40000"/>
                  </a:schemeClr>
                </a:solidFill>
                <a:ea typeface="Open Sans Light"/>
                <a:cs typeface="Arial"/>
              </a:rPr>
              <a:t>: Designing Organizational Design (2021)</a:t>
            </a:r>
          </a:p>
        </p:txBody>
      </p:sp>
      <p:pic>
        <p:nvPicPr>
          <p:cNvPr id="10" name="Picture 9">
            <a:extLst>
              <a:ext uri="{FF2B5EF4-FFF2-40B4-BE49-F238E27FC236}">
                <a16:creationId xmlns:a16="http://schemas.microsoft.com/office/drawing/2014/main" id="{89C60B44-E66A-0AEA-6486-C83FD4D9BB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
        <p:nvSpPr>
          <p:cNvPr id="11" name="TextBox 83">
            <a:extLst>
              <a:ext uri="{FF2B5EF4-FFF2-40B4-BE49-F238E27FC236}">
                <a16:creationId xmlns:a16="http://schemas.microsoft.com/office/drawing/2014/main" id="{E5192B16-CC2A-40CE-6964-6E8BA06A6987}"/>
              </a:ext>
            </a:extLst>
          </p:cNvPr>
          <p:cNvSpPr txBox="1">
            <a:spLocks noChangeArrowheads="1"/>
          </p:cNvSpPr>
          <p:nvPr/>
        </p:nvSpPr>
        <p:spPr bwMode="auto">
          <a:xfrm>
            <a:off x="5615703" y="3975544"/>
            <a:ext cx="217972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000">
                <a:solidFill>
                  <a:schemeClr val="tx2"/>
                </a:solidFill>
                <a:latin typeface="+mn-lt"/>
                <a:ea typeface="Open Sans Light" panose="020B0306030504020204" pitchFamily="34" charset="0"/>
                <a:cs typeface="Arial" panose="020B0604020202020204" pitchFamily="34" charset="0"/>
              </a:rPr>
              <a:t>The external: What could have an effect on the way in which an organization performs, such as regulations</a:t>
            </a:r>
          </a:p>
        </p:txBody>
      </p:sp>
    </p:spTree>
    <p:extLst>
      <p:ext uri="{BB962C8B-B14F-4D97-AF65-F5344CB8AC3E}">
        <p14:creationId xmlns:p14="http://schemas.microsoft.com/office/powerpoint/2010/main" val="2313937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B6D5B-1967-3F35-FE27-0C3CEF4BB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116E6-0BEB-02B2-CEEF-8C0AE6E1C11F}"/>
              </a:ext>
            </a:extLst>
          </p:cNvPr>
          <p:cNvSpPr>
            <a:spLocks noGrp="1"/>
          </p:cNvSpPr>
          <p:nvPr>
            <p:ph type="title" idx="4294967295"/>
          </p:nvPr>
        </p:nvSpPr>
        <p:spPr>
          <a:xfrm>
            <a:off x="698183" y="399373"/>
            <a:ext cx="7747635" cy="659960"/>
          </a:xfrm>
          <a:prstGeom prst="rect">
            <a:avLst/>
          </a:prstGeom>
        </p:spPr>
        <p:txBody>
          <a:bodyPr/>
          <a:lstStyle/>
          <a:p>
            <a:pPr algn="ctr"/>
            <a:r>
              <a:rPr lang="en-US" sz="3600" b="1">
                <a:solidFill>
                  <a:schemeClr val="tx2"/>
                </a:solidFill>
                <a:latin typeface="+mj-lt"/>
              </a:rPr>
              <a:t>Organizational Design</a:t>
            </a:r>
          </a:p>
        </p:txBody>
      </p:sp>
      <p:sp>
        <p:nvSpPr>
          <p:cNvPr id="16" name="Oval 15">
            <a:extLst>
              <a:ext uri="{FF2B5EF4-FFF2-40B4-BE49-F238E27FC236}">
                <a16:creationId xmlns:a16="http://schemas.microsoft.com/office/drawing/2014/main" id="{E5BCA772-8E4C-6946-65C0-A64A49DBA482}"/>
              </a:ext>
            </a:extLst>
          </p:cNvPr>
          <p:cNvSpPr/>
          <p:nvPr/>
        </p:nvSpPr>
        <p:spPr>
          <a:xfrm>
            <a:off x="2653785" y="1396717"/>
            <a:ext cx="2358932" cy="2359147"/>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7" name="Oval 16">
            <a:extLst>
              <a:ext uri="{FF2B5EF4-FFF2-40B4-BE49-F238E27FC236}">
                <a16:creationId xmlns:a16="http://schemas.microsoft.com/office/drawing/2014/main" id="{D563596E-ACEB-3F92-038D-B3DF708A5FEE}"/>
              </a:ext>
            </a:extLst>
          </p:cNvPr>
          <p:cNvSpPr/>
          <p:nvPr/>
        </p:nvSpPr>
        <p:spPr>
          <a:xfrm>
            <a:off x="6247151" y="1402636"/>
            <a:ext cx="2359761" cy="2359146"/>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9" name="Oval 18">
            <a:extLst>
              <a:ext uri="{FF2B5EF4-FFF2-40B4-BE49-F238E27FC236}">
                <a16:creationId xmlns:a16="http://schemas.microsoft.com/office/drawing/2014/main" id="{A820B3C6-3C60-02DD-60FB-2CAED53805E0}"/>
              </a:ext>
            </a:extLst>
          </p:cNvPr>
          <p:cNvSpPr/>
          <p:nvPr/>
        </p:nvSpPr>
        <p:spPr>
          <a:xfrm>
            <a:off x="646814" y="1402635"/>
            <a:ext cx="2358932" cy="2359147"/>
          </a:xfrm>
          <a:prstGeom prst="ellipse">
            <a:avLst/>
          </a:prstGeom>
          <a:solidFill>
            <a:srgbClr val="69B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6" name="Rectangle 8">
            <a:extLst>
              <a:ext uri="{FF2B5EF4-FFF2-40B4-BE49-F238E27FC236}">
                <a16:creationId xmlns:a16="http://schemas.microsoft.com/office/drawing/2014/main" id="{8196C91F-49E0-7F12-E5F0-B27E4FC7B9F8}"/>
              </a:ext>
            </a:extLst>
          </p:cNvPr>
          <p:cNvSpPr>
            <a:spLocks noChangeArrowheads="1"/>
          </p:cNvSpPr>
          <p:nvPr/>
        </p:nvSpPr>
        <p:spPr bwMode="auto">
          <a:xfrm>
            <a:off x="3271329" y="2370643"/>
            <a:ext cx="1140295" cy="58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pPr algn="ctr"/>
            <a:r>
              <a:rPr lang="en-US" b="1">
                <a:solidFill>
                  <a:srgbClr val="FFFFFF"/>
                </a:solidFill>
                <a:cs typeface="Arial"/>
              </a:rPr>
              <a:t>Multiple Stages</a:t>
            </a:r>
            <a:endParaRPr lang="en-US">
              <a:cs typeface="Arial"/>
            </a:endParaRPr>
          </a:p>
        </p:txBody>
      </p:sp>
      <p:sp>
        <p:nvSpPr>
          <p:cNvPr id="7" name="Rectangle 8">
            <a:extLst>
              <a:ext uri="{FF2B5EF4-FFF2-40B4-BE49-F238E27FC236}">
                <a16:creationId xmlns:a16="http://schemas.microsoft.com/office/drawing/2014/main" id="{7401B6DE-59F6-37BE-E21C-47F45AEAB753}"/>
              </a:ext>
            </a:extLst>
          </p:cNvPr>
          <p:cNvSpPr>
            <a:spLocks noChangeArrowheads="1"/>
          </p:cNvSpPr>
          <p:nvPr/>
        </p:nvSpPr>
        <p:spPr bwMode="auto">
          <a:xfrm>
            <a:off x="848859" y="2420702"/>
            <a:ext cx="1844031" cy="311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pPr algn="ctr"/>
            <a:r>
              <a:rPr lang="en-US" b="1" spc="-20">
                <a:solidFill>
                  <a:srgbClr val="FFFFFF"/>
                </a:solidFill>
                <a:cs typeface="Arial"/>
              </a:rPr>
              <a:t>Drivers</a:t>
            </a:r>
          </a:p>
        </p:txBody>
      </p:sp>
      <p:sp>
        <p:nvSpPr>
          <p:cNvPr id="5" name="TextBox 83">
            <a:extLst>
              <a:ext uri="{FF2B5EF4-FFF2-40B4-BE49-F238E27FC236}">
                <a16:creationId xmlns:a16="http://schemas.microsoft.com/office/drawing/2014/main" id="{D966E636-4FE2-3552-1711-6908EB2A71AB}"/>
              </a:ext>
            </a:extLst>
          </p:cNvPr>
          <p:cNvSpPr txBox="1">
            <a:spLocks noChangeArrowheads="1"/>
          </p:cNvSpPr>
          <p:nvPr/>
        </p:nvSpPr>
        <p:spPr bwMode="auto">
          <a:xfrm>
            <a:off x="2841030" y="3933192"/>
            <a:ext cx="19844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000">
                <a:solidFill>
                  <a:schemeClr val="tx2"/>
                </a:solidFill>
                <a:latin typeface="+mn-lt"/>
                <a:ea typeface="Open Sans Light"/>
                <a:cs typeface="Arial"/>
              </a:rPr>
              <a:t>Organizations All Start in </a:t>
            </a:r>
            <a:br>
              <a:rPr lang="en-US" sz="1000">
                <a:latin typeface="+mn-lt"/>
                <a:ea typeface="Open Sans Light" panose="020B0306030504020204" pitchFamily="34" charset="0"/>
                <a:cs typeface="Arial" panose="020B0604020202020204" pitchFamily="34" charset="0"/>
              </a:rPr>
            </a:br>
            <a:r>
              <a:rPr lang="en-US" sz="1000">
                <a:solidFill>
                  <a:schemeClr val="tx2"/>
                </a:solidFill>
                <a:latin typeface="+mn-lt"/>
                <a:ea typeface="Open Sans Light"/>
                <a:cs typeface="Arial"/>
              </a:rPr>
              <a:t>One Place</a:t>
            </a:r>
          </a:p>
          <a:p>
            <a:pPr algn="ctr" eaLnBrk="1" hangingPunct="1"/>
            <a:br>
              <a:rPr lang="en-US" sz="1000">
                <a:latin typeface="+mn-lt"/>
                <a:ea typeface="Open Sans Light" panose="020B0306030504020204" pitchFamily="34" charset="0"/>
                <a:cs typeface="Arial" panose="020B0604020202020204" pitchFamily="34" charset="0"/>
              </a:rPr>
            </a:br>
            <a:r>
              <a:rPr lang="en-US" sz="1000" b="1">
                <a:solidFill>
                  <a:schemeClr val="tx2"/>
                </a:solidFill>
                <a:latin typeface="+mn-lt"/>
                <a:ea typeface="Open Sans Light"/>
                <a:cs typeface="Arial"/>
              </a:rPr>
              <a:t>Evolve!</a:t>
            </a:r>
          </a:p>
        </p:txBody>
      </p:sp>
      <p:sp>
        <p:nvSpPr>
          <p:cNvPr id="22" name="TextBox 83">
            <a:extLst>
              <a:ext uri="{FF2B5EF4-FFF2-40B4-BE49-F238E27FC236}">
                <a16:creationId xmlns:a16="http://schemas.microsoft.com/office/drawing/2014/main" id="{7A868B27-C51C-D2B8-F237-8CC79F665365}"/>
              </a:ext>
            </a:extLst>
          </p:cNvPr>
          <p:cNvSpPr txBox="1">
            <a:spLocks noChangeArrowheads="1"/>
          </p:cNvSpPr>
          <p:nvPr/>
        </p:nvSpPr>
        <p:spPr bwMode="auto">
          <a:xfrm>
            <a:off x="6356876" y="3907178"/>
            <a:ext cx="214031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ctr">
              <a:lnSpc>
                <a:spcPct val="130000"/>
              </a:lnSpc>
              <a:defRPr sz="1000">
                <a:solidFill>
                  <a:schemeClr val="tx1">
                    <a:lumMod val="50000"/>
                    <a:lumOff val="50000"/>
                  </a:schemeClr>
                </a:solidFill>
                <a:latin typeface="Arial" panose="020B0604020202020204" pitchFamily="34" charset="0"/>
                <a:ea typeface="Open Sans Light" panose="020B0306030504020204" pitchFamily="34"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pPr>
              <a:lnSpc>
                <a:spcPct val="100000"/>
              </a:lnSpc>
            </a:pPr>
            <a:r>
              <a:rPr lang="en-US">
                <a:solidFill>
                  <a:schemeClr val="tx2"/>
                </a:solidFill>
                <a:latin typeface="+mn-lt"/>
              </a:rPr>
              <a:t>Drive work that gets done.</a:t>
            </a:r>
          </a:p>
        </p:txBody>
      </p:sp>
      <p:sp>
        <p:nvSpPr>
          <p:cNvPr id="3" name="TextBox 83">
            <a:extLst>
              <a:ext uri="{FF2B5EF4-FFF2-40B4-BE49-F238E27FC236}">
                <a16:creationId xmlns:a16="http://schemas.microsoft.com/office/drawing/2014/main" id="{D8FFAC90-4DED-3B01-550C-7F34550F0EFC}"/>
              </a:ext>
            </a:extLst>
          </p:cNvPr>
          <p:cNvSpPr txBox="1">
            <a:spLocks noChangeArrowheads="1"/>
          </p:cNvSpPr>
          <p:nvPr/>
        </p:nvSpPr>
        <p:spPr bwMode="auto">
          <a:xfrm>
            <a:off x="700720" y="3907178"/>
            <a:ext cx="214031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000">
                <a:solidFill>
                  <a:schemeClr val="tx2"/>
                </a:solidFill>
                <a:latin typeface="+mn-lt"/>
                <a:ea typeface="Open Sans Light" panose="020B0306030504020204" pitchFamily="34" charset="0"/>
                <a:cs typeface="Arial" panose="020B0604020202020204" pitchFamily="34" charset="0"/>
              </a:rPr>
              <a:t>Consumer behavior, product lifecycle, product or service performance, competitors…</a:t>
            </a:r>
          </a:p>
        </p:txBody>
      </p:sp>
      <p:sp>
        <p:nvSpPr>
          <p:cNvPr id="4" name="Arrow: Right 3">
            <a:extLst>
              <a:ext uri="{FF2B5EF4-FFF2-40B4-BE49-F238E27FC236}">
                <a16:creationId xmlns:a16="http://schemas.microsoft.com/office/drawing/2014/main" id="{EA435259-3670-931C-FAB1-C5347CBA85E8}"/>
              </a:ext>
            </a:extLst>
          </p:cNvPr>
          <p:cNvSpPr/>
          <p:nvPr/>
        </p:nvSpPr>
        <p:spPr>
          <a:xfrm>
            <a:off x="5354503" y="2446896"/>
            <a:ext cx="550862" cy="311624"/>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866CE0F6-9570-59F5-354A-76B6550401AE}"/>
              </a:ext>
            </a:extLst>
          </p:cNvPr>
          <p:cNvSpPr>
            <a:spLocks noChangeArrowheads="1"/>
          </p:cNvSpPr>
          <p:nvPr/>
        </p:nvSpPr>
        <p:spPr bwMode="auto">
          <a:xfrm>
            <a:off x="6992615" y="2420702"/>
            <a:ext cx="868832" cy="311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nchor="t">
            <a:spAutoFit/>
          </a:bodyPr>
          <a:lstStyle/>
          <a:p>
            <a:pPr algn="ctr"/>
            <a:r>
              <a:rPr lang="en-US" b="1">
                <a:solidFill>
                  <a:srgbClr val="FFFFFF"/>
                </a:solidFill>
                <a:cs typeface="Arial"/>
              </a:rPr>
              <a:t>People</a:t>
            </a:r>
          </a:p>
        </p:txBody>
      </p:sp>
      <p:pic>
        <p:nvPicPr>
          <p:cNvPr id="8" name="Picture 7">
            <a:extLst>
              <a:ext uri="{FF2B5EF4-FFF2-40B4-BE49-F238E27FC236}">
                <a16:creationId xmlns:a16="http://schemas.microsoft.com/office/drawing/2014/main" id="{6CFFC474-E308-34DF-B1A2-60631A04E6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2559208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4001917" y="2364806"/>
            <a:ext cx="2341099" cy="2341312"/>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9" name="Oval 18"/>
          <p:cNvSpPr/>
          <p:nvPr/>
        </p:nvSpPr>
        <p:spPr>
          <a:xfrm>
            <a:off x="2153795" y="1701312"/>
            <a:ext cx="2341099" cy="2341312"/>
          </a:xfrm>
          <a:prstGeom prst="ellipse">
            <a:avLst/>
          </a:prstGeom>
          <a:solidFill>
            <a:srgbClr val="69BE2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6" name="Rectangle 8">
            <a:extLst>
              <a:ext uri="{FF2B5EF4-FFF2-40B4-BE49-F238E27FC236}">
                <a16:creationId xmlns:a16="http://schemas.microsoft.com/office/drawing/2014/main" id="{A27AD2DD-D7D5-5811-AF59-70C6D289E198}"/>
              </a:ext>
            </a:extLst>
          </p:cNvPr>
          <p:cNvSpPr>
            <a:spLocks noChangeArrowheads="1"/>
          </p:cNvSpPr>
          <p:nvPr/>
        </p:nvSpPr>
        <p:spPr bwMode="auto">
          <a:xfrm>
            <a:off x="2281370" y="2567598"/>
            <a:ext cx="1990699" cy="250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1400" b="1" spc="-20">
                <a:solidFill>
                  <a:srgbClr val="FFFFFF"/>
                </a:solidFill>
                <a:cs typeface="Arial" panose="020B0604020202020204" pitchFamily="34" charset="0"/>
              </a:rPr>
              <a:t>Business Operations</a:t>
            </a:r>
          </a:p>
        </p:txBody>
      </p:sp>
      <p:sp>
        <p:nvSpPr>
          <p:cNvPr id="17" name="Oval 16"/>
          <p:cNvSpPr/>
          <p:nvPr/>
        </p:nvSpPr>
        <p:spPr>
          <a:xfrm>
            <a:off x="3616696" y="422222"/>
            <a:ext cx="2341922" cy="2341312"/>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5" name="Rectangle 8">
            <a:extLst>
              <a:ext uri="{FF2B5EF4-FFF2-40B4-BE49-F238E27FC236}">
                <a16:creationId xmlns:a16="http://schemas.microsoft.com/office/drawing/2014/main" id="{315C53A3-A80C-9B2A-B4B2-1A5ACB816489}"/>
              </a:ext>
            </a:extLst>
          </p:cNvPr>
          <p:cNvSpPr>
            <a:spLocks noChangeArrowheads="1"/>
          </p:cNvSpPr>
          <p:nvPr/>
        </p:nvSpPr>
        <p:spPr bwMode="auto">
          <a:xfrm>
            <a:off x="2271845" y="2884845"/>
            <a:ext cx="1990699"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1400" b="1" spc="-20">
                <a:solidFill>
                  <a:srgbClr val="FFFFFF"/>
                </a:solidFill>
                <a:cs typeface="Arial" panose="020B0604020202020204" pitchFamily="34" charset="0"/>
              </a:rPr>
              <a:t>Business Decision Makers</a:t>
            </a:r>
          </a:p>
        </p:txBody>
      </p:sp>
      <p:sp>
        <p:nvSpPr>
          <p:cNvPr id="8" name="Rectangle 8">
            <a:extLst>
              <a:ext uri="{FF2B5EF4-FFF2-40B4-BE49-F238E27FC236}">
                <a16:creationId xmlns:a16="http://schemas.microsoft.com/office/drawing/2014/main" id="{33B6043E-C74F-137B-39F8-032252025B76}"/>
              </a:ext>
            </a:extLst>
          </p:cNvPr>
          <p:cNvSpPr>
            <a:spLocks noChangeArrowheads="1"/>
          </p:cNvSpPr>
          <p:nvPr/>
        </p:nvSpPr>
        <p:spPr bwMode="auto">
          <a:xfrm>
            <a:off x="3660965" y="1178280"/>
            <a:ext cx="2253384" cy="250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1400" b="1">
                <a:solidFill>
                  <a:srgbClr val="FFFFFF"/>
                </a:solidFill>
                <a:cs typeface="Arial" panose="020B0604020202020204" pitchFamily="34" charset="0"/>
              </a:rPr>
              <a:t>Organizational Strategy</a:t>
            </a:r>
          </a:p>
        </p:txBody>
      </p:sp>
      <p:sp>
        <p:nvSpPr>
          <p:cNvPr id="9" name="Rectangle 8">
            <a:extLst>
              <a:ext uri="{FF2B5EF4-FFF2-40B4-BE49-F238E27FC236}">
                <a16:creationId xmlns:a16="http://schemas.microsoft.com/office/drawing/2014/main" id="{7CB13F19-82DC-178D-C87C-4B6C21CF8FBA}"/>
              </a:ext>
            </a:extLst>
          </p:cNvPr>
          <p:cNvSpPr>
            <a:spLocks noChangeArrowheads="1"/>
          </p:cNvSpPr>
          <p:nvPr/>
        </p:nvSpPr>
        <p:spPr bwMode="auto">
          <a:xfrm>
            <a:off x="3660965" y="1544206"/>
            <a:ext cx="2253384" cy="250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1400" b="1">
                <a:solidFill>
                  <a:srgbClr val="FFFFFF"/>
                </a:solidFill>
                <a:cs typeface="Arial" panose="020B0604020202020204" pitchFamily="34" charset="0"/>
              </a:rPr>
              <a:t>Organizational Design</a:t>
            </a:r>
          </a:p>
        </p:txBody>
      </p:sp>
      <p:sp>
        <p:nvSpPr>
          <p:cNvPr id="10" name="Rectangle 8">
            <a:extLst>
              <a:ext uri="{FF2B5EF4-FFF2-40B4-BE49-F238E27FC236}">
                <a16:creationId xmlns:a16="http://schemas.microsoft.com/office/drawing/2014/main" id="{C990A8EF-A663-38DE-40E0-EB5D38C731F7}"/>
              </a:ext>
            </a:extLst>
          </p:cNvPr>
          <p:cNvSpPr>
            <a:spLocks noChangeArrowheads="1"/>
          </p:cNvSpPr>
          <p:nvPr/>
        </p:nvSpPr>
        <p:spPr bwMode="auto">
          <a:xfrm>
            <a:off x="4586093" y="3298099"/>
            <a:ext cx="1172746" cy="250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1400" b="1">
                <a:solidFill>
                  <a:srgbClr val="FFFFFF"/>
                </a:solidFill>
                <a:cs typeface="Arial" panose="020B0604020202020204" pitchFamily="34" charset="0"/>
              </a:rPr>
              <a:t>HR Practice</a:t>
            </a:r>
          </a:p>
        </p:txBody>
      </p:sp>
      <p:sp>
        <p:nvSpPr>
          <p:cNvPr id="11" name="Rectangle 10">
            <a:extLst>
              <a:ext uri="{FF2B5EF4-FFF2-40B4-BE49-F238E27FC236}">
                <a16:creationId xmlns:a16="http://schemas.microsoft.com/office/drawing/2014/main" id="{3BD5E1BA-D9B2-8CD8-3370-669F315FAA56}"/>
              </a:ext>
            </a:extLst>
          </p:cNvPr>
          <p:cNvSpPr>
            <a:spLocks noChangeArrowheads="1"/>
          </p:cNvSpPr>
          <p:nvPr/>
        </p:nvSpPr>
        <p:spPr bwMode="auto">
          <a:xfrm>
            <a:off x="4541347" y="3634396"/>
            <a:ext cx="1262238" cy="250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algn="ctr"/>
            <a:r>
              <a:rPr lang="en-US" sz="1400" b="1">
                <a:solidFill>
                  <a:srgbClr val="FFFFFF"/>
                </a:solidFill>
                <a:cs typeface="Arial" panose="020B0604020202020204" pitchFamily="34" charset="0"/>
              </a:rPr>
              <a:t>HR Influence</a:t>
            </a:r>
          </a:p>
        </p:txBody>
      </p:sp>
      <p:pic>
        <p:nvPicPr>
          <p:cNvPr id="2" name="Picture 1">
            <a:extLst>
              <a:ext uri="{FF2B5EF4-FFF2-40B4-BE49-F238E27FC236}">
                <a16:creationId xmlns:a16="http://schemas.microsoft.com/office/drawing/2014/main" id="{FCC1CFAF-12E0-AA6E-E509-D1ADC2F089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1134387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09DCE2-4655-CE39-CDD3-81880CA211C8}"/>
              </a:ext>
            </a:extLst>
          </p:cNvPr>
          <p:cNvSpPr/>
          <p:nvPr/>
        </p:nvSpPr>
        <p:spPr>
          <a:xfrm>
            <a:off x="4572000" y="1603948"/>
            <a:ext cx="4572000" cy="3539551"/>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5" name="Rectangle 4">
            <a:extLst>
              <a:ext uri="{FF2B5EF4-FFF2-40B4-BE49-F238E27FC236}">
                <a16:creationId xmlns:a16="http://schemas.microsoft.com/office/drawing/2014/main" id="{50C99A51-912D-6D54-A4B6-EE21F21F031C}"/>
              </a:ext>
            </a:extLst>
          </p:cNvPr>
          <p:cNvSpPr/>
          <p:nvPr/>
        </p:nvSpPr>
        <p:spPr>
          <a:xfrm>
            <a:off x="0" y="1603948"/>
            <a:ext cx="4572000" cy="35395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6" name="Title 1">
            <a:extLst>
              <a:ext uri="{FF2B5EF4-FFF2-40B4-BE49-F238E27FC236}">
                <a16:creationId xmlns:a16="http://schemas.microsoft.com/office/drawing/2014/main" id="{E556118E-71F8-B8C1-3E00-2524AEBE6067}"/>
              </a:ext>
            </a:extLst>
          </p:cNvPr>
          <p:cNvSpPr>
            <a:spLocks noGrp="1"/>
          </p:cNvSpPr>
          <p:nvPr>
            <p:ph type="title" idx="4294967295"/>
          </p:nvPr>
        </p:nvSpPr>
        <p:spPr>
          <a:xfrm>
            <a:off x="358697" y="520371"/>
            <a:ext cx="7318453" cy="560065"/>
          </a:xfrm>
          <a:prstGeom prst="rect">
            <a:avLst/>
          </a:prstGeom>
        </p:spPr>
        <p:txBody>
          <a:bodyPr/>
          <a:lstStyle/>
          <a:p>
            <a:r>
              <a:rPr lang="en-US" sz="3600" b="1">
                <a:solidFill>
                  <a:schemeClr val="tx2"/>
                </a:solidFill>
                <a:latin typeface="+mj-lt"/>
              </a:rPr>
              <a:t>HR </a:t>
            </a:r>
            <a:r>
              <a:rPr lang="en-US" sz="3600" b="1">
                <a:solidFill>
                  <a:srgbClr val="FF6D22"/>
                </a:solidFill>
                <a:latin typeface="+mj-lt"/>
              </a:rPr>
              <a:t>Footprint on Org Strategy</a:t>
            </a:r>
          </a:p>
        </p:txBody>
      </p:sp>
      <p:sp>
        <p:nvSpPr>
          <p:cNvPr id="8" name="TextBox 7">
            <a:extLst>
              <a:ext uri="{FF2B5EF4-FFF2-40B4-BE49-F238E27FC236}">
                <a16:creationId xmlns:a16="http://schemas.microsoft.com/office/drawing/2014/main" id="{50F86A5F-C535-48A6-E5A8-269A72A1A1B6}"/>
              </a:ext>
            </a:extLst>
          </p:cNvPr>
          <p:cNvSpPr txBox="1"/>
          <p:nvPr/>
        </p:nvSpPr>
        <p:spPr>
          <a:xfrm>
            <a:off x="527993" y="1753593"/>
            <a:ext cx="3516014" cy="3016210"/>
          </a:xfrm>
          <a:prstGeom prst="rect">
            <a:avLst/>
          </a:prstGeom>
          <a:noFill/>
        </p:spPr>
        <p:txBody>
          <a:bodyPr wrap="square">
            <a:spAutoFit/>
          </a:bodyPr>
          <a:lstStyle/>
          <a:p>
            <a:pPr marL="0" lvl="1">
              <a:spcAft>
                <a:spcPts val="1500"/>
              </a:spcAft>
              <a:buClr>
                <a:schemeClr val="accent3"/>
              </a:buClr>
            </a:pPr>
            <a:r>
              <a:rPr lang="en-US" sz="2000">
                <a:solidFill>
                  <a:schemeClr val="tx2"/>
                </a:solidFill>
                <a:ea typeface="Open Sans" panose="020B0606030504020204" pitchFamily="34" charset="0"/>
              </a:rPr>
              <a:t>Assess the Needs of the Organization (Linked to Strategy) and Helps </a:t>
            </a:r>
          </a:p>
          <a:p>
            <a:pPr marL="285750" lvl="1" indent="-285750">
              <a:spcAft>
                <a:spcPts val="1500"/>
              </a:spcAft>
              <a:buClr>
                <a:schemeClr val="accent3"/>
              </a:buClr>
              <a:buFont typeface="Arial" panose="020B0604020202020204" pitchFamily="34" charset="0"/>
              <a:buChar char="›"/>
            </a:pPr>
            <a:r>
              <a:rPr lang="en-US" sz="2000">
                <a:solidFill>
                  <a:schemeClr val="tx2"/>
                </a:solidFill>
                <a:ea typeface="Open Sans" panose="020B0606030504020204" pitchFamily="34" charset="0"/>
              </a:rPr>
              <a:t>Acquire</a:t>
            </a:r>
          </a:p>
          <a:p>
            <a:pPr marL="285750" lvl="1" indent="-285750">
              <a:spcAft>
                <a:spcPts val="1500"/>
              </a:spcAft>
              <a:buClr>
                <a:schemeClr val="accent3"/>
              </a:buClr>
              <a:buFont typeface="Arial" panose="020B0604020202020204" pitchFamily="34" charset="0"/>
              <a:buChar char="›"/>
            </a:pPr>
            <a:r>
              <a:rPr lang="en-US" sz="2000">
                <a:solidFill>
                  <a:schemeClr val="tx2"/>
                </a:solidFill>
                <a:ea typeface="Open Sans" panose="020B0606030504020204" pitchFamily="34" charset="0"/>
              </a:rPr>
              <a:t>Develop</a:t>
            </a:r>
          </a:p>
          <a:p>
            <a:pPr marL="285750" lvl="1" indent="-285750">
              <a:spcAft>
                <a:spcPts val="1500"/>
              </a:spcAft>
              <a:buClr>
                <a:schemeClr val="accent3"/>
              </a:buClr>
              <a:buFont typeface="Arial" panose="020B0604020202020204" pitchFamily="34" charset="0"/>
              <a:buChar char="›"/>
            </a:pPr>
            <a:r>
              <a:rPr lang="en-US" sz="2000">
                <a:solidFill>
                  <a:schemeClr val="tx2"/>
                </a:solidFill>
                <a:ea typeface="Open Sans" panose="020B0606030504020204" pitchFamily="34" charset="0"/>
              </a:rPr>
              <a:t>Position</a:t>
            </a:r>
          </a:p>
          <a:p>
            <a:pPr marL="0" lvl="1">
              <a:spcAft>
                <a:spcPts val="1500"/>
              </a:spcAft>
              <a:buClr>
                <a:schemeClr val="accent3"/>
              </a:buClr>
            </a:pPr>
            <a:r>
              <a:rPr lang="en-US" sz="2000">
                <a:solidFill>
                  <a:schemeClr val="tx2"/>
                </a:solidFill>
                <a:ea typeface="Open Sans" panose="020B0606030504020204" pitchFamily="34" charset="0"/>
              </a:rPr>
              <a:t>the Best Possible Talent…</a:t>
            </a:r>
          </a:p>
        </p:txBody>
      </p:sp>
      <p:sp>
        <p:nvSpPr>
          <p:cNvPr id="9" name="TextBox 8">
            <a:extLst>
              <a:ext uri="{FF2B5EF4-FFF2-40B4-BE49-F238E27FC236}">
                <a16:creationId xmlns:a16="http://schemas.microsoft.com/office/drawing/2014/main" id="{03E13463-275B-DE6E-D5B6-FA84B6A40E46}"/>
              </a:ext>
            </a:extLst>
          </p:cNvPr>
          <p:cNvSpPr txBox="1"/>
          <p:nvPr/>
        </p:nvSpPr>
        <p:spPr>
          <a:xfrm>
            <a:off x="5143233" y="1808013"/>
            <a:ext cx="3872455" cy="2900794"/>
          </a:xfrm>
          <a:prstGeom prst="rect">
            <a:avLst/>
          </a:prstGeom>
          <a:noFill/>
        </p:spPr>
        <p:txBody>
          <a:bodyPr wrap="square">
            <a:spAutoFit/>
          </a:bodyPr>
          <a:lstStyle/>
          <a:p>
            <a:pPr marL="285750" lvl="1" indent="-285750">
              <a:spcAft>
                <a:spcPts val="1500"/>
              </a:spcAft>
              <a:buClr>
                <a:schemeClr val="bg1"/>
              </a:buClr>
              <a:buFont typeface="Arial" panose="020B0604020202020204" pitchFamily="34" charset="0"/>
              <a:buChar char="›"/>
            </a:pPr>
            <a:r>
              <a:rPr lang="en-US" sz="2000">
                <a:solidFill>
                  <a:schemeClr val="bg1"/>
                </a:solidFill>
                <a:ea typeface="Open Sans" panose="020B0606030504020204" pitchFamily="34" charset="0"/>
              </a:rPr>
              <a:t>Culture</a:t>
            </a:r>
          </a:p>
          <a:p>
            <a:pPr marL="285750" lvl="1" indent="-285750">
              <a:spcAft>
                <a:spcPts val="1500"/>
              </a:spcAft>
              <a:buClr>
                <a:schemeClr val="bg1"/>
              </a:buClr>
              <a:buFont typeface="Arial" panose="020B0604020202020204" pitchFamily="34" charset="0"/>
              <a:buChar char="›"/>
            </a:pPr>
            <a:r>
              <a:rPr lang="en-US" sz="2000">
                <a:solidFill>
                  <a:schemeClr val="bg1"/>
                </a:solidFill>
                <a:ea typeface="Open Sans" panose="020B0606030504020204" pitchFamily="34" charset="0"/>
              </a:rPr>
              <a:t>Motivation</a:t>
            </a:r>
          </a:p>
          <a:p>
            <a:pPr marL="285750" lvl="1" indent="-285750">
              <a:spcAft>
                <a:spcPts val="1500"/>
              </a:spcAft>
              <a:buClr>
                <a:schemeClr val="bg1"/>
              </a:buClr>
              <a:buFont typeface="Arial" panose="020B0604020202020204" pitchFamily="34" charset="0"/>
              <a:buChar char="›"/>
            </a:pPr>
            <a:r>
              <a:rPr lang="en-US" sz="2000">
                <a:solidFill>
                  <a:schemeClr val="bg1"/>
                </a:solidFill>
                <a:ea typeface="Open Sans" panose="020B0606030504020204" pitchFamily="34" charset="0"/>
              </a:rPr>
              <a:t>High Performance</a:t>
            </a:r>
          </a:p>
          <a:p>
            <a:pPr marL="285750" lvl="1" indent="-285750">
              <a:spcAft>
                <a:spcPts val="1500"/>
              </a:spcAft>
              <a:buClr>
                <a:schemeClr val="bg1"/>
              </a:buClr>
              <a:buFont typeface="Arial" panose="020B0604020202020204" pitchFamily="34" charset="0"/>
              <a:buChar char="›"/>
            </a:pPr>
            <a:r>
              <a:rPr lang="en-US" sz="2000">
                <a:solidFill>
                  <a:schemeClr val="bg1"/>
                </a:solidFill>
                <a:ea typeface="Open Sans" panose="020B0606030504020204" pitchFamily="34" charset="0"/>
              </a:rPr>
              <a:t>Memory and Know How</a:t>
            </a:r>
          </a:p>
          <a:p>
            <a:pPr marL="285750" lvl="1" indent="-285750">
              <a:spcAft>
                <a:spcPts val="1500"/>
              </a:spcAft>
              <a:buClr>
                <a:schemeClr val="bg1"/>
              </a:buClr>
              <a:buFont typeface="Arial" panose="020B0604020202020204" pitchFamily="34" charset="0"/>
              <a:buChar char="›"/>
            </a:pPr>
            <a:r>
              <a:rPr lang="en-US" sz="2000">
                <a:solidFill>
                  <a:schemeClr val="bg1"/>
                </a:solidFill>
                <a:ea typeface="Open Sans" panose="020B0606030504020204" pitchFamily="34" charset="0"/>
              </a:rPr>
              <a:t>Cost Control Efficiency</a:t>
            </a:r>
          </a:p>
          <a:p>
            <a:pPr marL="285750" lvl="1" indent="-285750">
              <a:spcAft>
                <a:spcPts val="1500"/>
              </a:spcAft>
              <a:buClr>
                <a:schemeClr val="bg1"/>
              </a:buClr>
              <a:buFont typeface="Arial" panose="020B0604020202020204" pitchFamily="34" charset="0"/>
              <a:buChar char="›"/>
            </a:pPr>
            <a:r>
              <a:rPr lang="en-US" sz="2000">
                <a:solidFill>
                  <a:schemeClr val="bg1"/>
                </a:solidFill>
                <a:ea typeface="Open Sans" panose="020B0606030504020204" pitchFamily="34" charset="0"/>
              </a:rPr>
              <a:t>Vanish Operational Friction</a:t>
            </a:r>
          </a:p>
        </p:txBody>
      </p:sp>
      <p:sp>
        <p:nvSpPr>
          <p:cNvPr id="2" name="Isosceles Triangle 1">
            <a:extLst>
              <a:ext uri="{FF2B5EF4-FFF2-40B4-BE49-F238E27FC236}">
                <a16:creationId xmlns:a16="http://schemas.microsoft.com/office/drawing/2014/main" id="{867A276A-FA89-01FA-2996-EE2216DF19E3}"/>
              </a:ext>
            </a:extLst>
          </p:cNvPr>
          <p:cNvSpPr/>
          <p:nvPr/>
        </p:nvSpPr>
        <p:spPr>
          <a:xfrm rot="5400000">
            <a:off x="4302561" y="2057254"/>
            <a:ext cx="972273" cy="45244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4D3683A9-8CDD-B860-52EF-2CD0E60A8DD1}"/>
              </a:ext>
            </a:extLst>
          </p:cNvPr>
          <p:cNvSpPr/>
          <p:nvPr/>
        </p:nvSpPr>
        <p:spPr>
          <a:xfrm rot="16200000" flipH="1">
            <a:off x="3869891" y="4250531"/>
            <a:ext cx="972273" cy="450992"/>
          </a:xfrm>
          <a:prstGeom prst="triangle">
            <a:avLst/>
          </a:prstGeom>
          <a:solidFill>
            <a:srgbClr val="00A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F6F4C5-77DC-36A9-563C-1056742412F6}"/>
              </a:ext>
            </a:extLst>
          </p:cNvPr>
          <p:cNvSpPr txBox="1"/>
          <p:nvPr/>
        </p:nvSpPr>
        <p:spPr>
          <a:xfrm>
            <a:off x="4885636" y="4818431"/>
            <a:ext cx="2672188" cy="215444"/>
          </a:xfrm>
          <a:prstGeom prst="rect">
            <a:avLst/>
          </a:prstGeom>
          <a:noFill/>
        </p:spPr>
        <p:txBody>
          <a:bodyPr wrap="square">
            <a:spAutoFit/>
          </a:bodyPr>
          <a:lstStyle/>
          <a:p>
            <a:pPr algn="r"/>
            <a:r>
              <a:rPr lang="en-US" sz="800" i="1">
                <a:solidFill>
                  <a:schemeClr val="bg1"/>
                </a:solidFill>
                <a:ea typeface="Open Sans Light"/>
                <a:cs typeface="Arial"/>
              </a:rPr>
              <a:t>Geary: How to Be a COO (2024)</a:t>
            </a:r>
          </a:p>
        </p:txBody>
      </p:sp>
      <p:pic>
        <p:nvPicPr>
          <p:cNvPr id="10" name="Picture 9">
            <a:extLst>
              <a:ext uri="{FF2B5EF4-FFF2-40B4-BE49-F238E27FC236}">
                <a16:creationId xmlns:a16="http://schemas.microsoft.com/office/drawing/2014/main" id="{3BBA7087-EAD7-1C77-B020-7CC572328605}"/>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2594534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ea95c49-ac55-4e3f-811d-405047ea8b1e">
      <Terms xmlns="http://schemas.microsoft.com/office/infopath/2007/PartnerControls"/>
    </lcf76f155ced4ddcb4097134ff3c332f>
    <TaxCatchAll xmlns="1591b2fa-7522-4a4a-a02d-1d5b3b96de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2CE0B3068C3E4C90E47CD4A9EE73F9" ma:contentTypeVersion="16" ma:contentTypeDescription="Create a new document." ma:contentTypeScope="" ma:versionID="7cba72bf85833467b5db706246783f59">
  <xsd:schema xmlns:xsd="http://www.w3.org/2001/XMLSchema" xmlns:xs="http://www.w3.org/2001/XMLSchema" xmlns:p="http://schemas.microsoft.com/office/2006/metadata/properties" xmlns:ns2="5ea95c49-ac55-4e3f-811d-405047ea8b1e" xmlns:ns3="1591b2fa-7522-4a4a-a02d-1d5b3b96ded1" targetNamespace="http://schemas.microsoft.com/office/2006/metadata/properties" ma:root="true" ma:fieldsID="663897fea33ab0891c9d29caa396ab08" ns2:_="" ns3:_="">
    <xsd:import namespace="5ea95c49-ac55-4e3f-811d-405047ea8b1e"/>
    <xsd:import namespace="1591b2fa-7522-4a4a-a02d-1d5b3b96de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a95c49-ac55-4e3f-811d-405047ea8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4269d6d-f8a2-4d27-bd71-c96a8741e68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91b2fa-7522-4a4a-a02d-1d5b3b96ded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fcd48bf-7ffb-4f5a-8044-28367642a68c}" ma:internalName="TaxCatchAll" ma:showField="CatchAllData" ma:web="1591b2fa-7522-4a4a-a02d-1d5b3b96de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444168-8C51-44A1-9BEF-7D432C27F7BD}">
  <ds:schemaRefs>
    <ds:schemaRef ds:uri="1591b2fa-7522-4a4a-a02d-1d5b3b96ded1"/>
    <ds:schemaRef ds:uri="5ea95c49-ac55-4e3f-811d-405047ea8b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C9462CF-91DD-4A69-8D88-F3735951006B}">
  <ds:schemaRefs>
    <ds:schemaRef ds:uri="1591b2fa-7522-4a4a-a02d-1d5b3b96ded1"/>
    <ds:schemaRef ds:uri="5ea95c49-ac55-4e3f-811d-405047ea8b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9C40B5-BCA2-4DA7-9E9E-63BF053726BF}">
  <ds:schemaRefs>
    <ds:schemaRef ds:uri="http://schemas.microsoft.com/sharepoint/v3/contenttype/forms"/>
  </ds:schemaRefs>
</ds:datastoreItem>
</file>

<file path=docMetadata/LabelInfo.xml><?xml version="1.0" encoding="utf-8"?>
<clbl:labelList xmlns:clbl="http://schemas.microsoft.com/office/2020/mipLabelMetadata">
  <clbl:label id="{2e8802e0-0b68-49d0-857f-46e74756f974}" enabled="0" method="" siteId="{2e8802e0-0b68-49d0-857f-46e74756f974}" removed="1"/>
</clbl:labelList>
</file>

<file path=docProps/app.xml><?xml version="1.0" encoding="utf-8"?>
<Properties xmlns="http://schemas.openxmlformats.org/officeDocument/2006/extended-properties" xmlns:vt="http://schemas.openxmlformats.org/officeDocument/2006/docPropsVTypes">
  <Template/>
  <TotalTime>0</TotalTime>
  <Words>4854</Words>
  <Application>Microsoft Office PowerPoint</Application>
  <PresentationFormat>On-screen Show (16:9)</PresentationFormat>
  <Paragraphs>510</Paragraphs>
  <Slides>34</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Avenir LT Std 45 Book</vt:lpstr>
      <vt:lpstr>Calibri</vt:lpstr>
      <vt:lpstr>Lato Light</vt:lpstr>
      <vt:lpstr>Merriweather Regular</vt:lpstr>
      <vt:lpstr>Open Sans</vt:lpstr>
      <vt:lpstr>Open Sans Light</vt:lpstr>
      <vt:lpstr>System Font Regular</vt:lpstr>
      <vt:lpstr>Zapf Dingbats</vt:lpstr>
      <vt:lpstr>VES PowerPoint Theme</vt:lpstr>
      <vt:lpstr>1_VES PowerPoint Theme</vt:lpstr>
      <vt:lpstr>PowerPoint Presentation</vt:lpstr>
      <vt:lpstr>PowerPoint Presentation</vt:lpstr>
      <vt:lpstr>PowerPoint Presentation</vt:lpstr>
      <vt:lpstr>PowerPoint Presentation</vt:lpstr>
      <vt:lpstr>    Defining      Organizational       Design </vt:lpstr>
      <vt:lpstr>Organizational Design</vt:lpstr>
      <vt:lpstr>Organizational Design</vt:lpstr>
      <vt:lpstr>PowerPoint Presentation</vt:lpstr>
      <vt:lpstr>HR Footprint on Org Strategy</vt:lpstr>
      <vt:lpstr>PowerPoint Presentation</vt:lpstr>
      <vt:lpstr>PowerPoint Presentation</vt:lpstr>
      <vt:lpstr>PowerPoint Presentation</vt:lpstr>
      <vt:lpstr>What are the Intentions of the  Organizational Design Project </vt:lpstr>
      <vt:lpstr>Build Trust Mindful </vt:lpstr>
      <vt:lpstr>PowerPoint Presentation</vt:lpstr>
      <vt:lpstr>PowerPoint Presentation</vt:lpstr>
      <vt:lpstr>Solving the Right Business Problem</vt:lpstr>
      <vt:lpstr>PowerPoint Presentation</vt:lpstr>
      <vt:lpstr>PowerPoint Presentation</vt:lpstr>
      <vt:lpstr>How to </vt:lpstr>
      <vt:lpstr>HR Gets Inquisitive to the MAX</vt:lpstr>
      <vt:lpstr>Influence a Different Story</vt:lpstr>
      <vt:lpstr>Does Removing Boundaries Matter? It Depends.</vt:lpstr>
      <vt:lpstr>Focus on Design Needs</vt:lpstr>
      <vt:lpstr>PowerPoint Presentation</vt:lpstr>
      <vt:lpstr>PowerPoint Presentation</vt:lpstr>
      <vt:lpstr>PowerPoint Presentation</vt:lpstr>
      <vt:lpstr>Reframing and Influencing</vt:lpstr>
      <vt:lpstr>PowerPoint Presentation</vt:lpstr>
      <vt:lpstr>PowerPoint Presentation</vt:lpstr>
      <vt:lpstr>PowerPoint Presentation</vt:lpstr>
      <vt:lpstr>Wrap Up</vt:lpstr>
      <vt:lpstr>PowerPoint Presentation</vt:lpstr>
      <vt:lpstr>PowerPoint Presentation</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Abraham Pollick</cp:lastModifiedBy>
  <cp:revision>2</cp:revision>
  <cp:lastPrinted>2017-12-06T18:27:10Z</cp:lastPrinted>
  <dcterms:created xsi:type="dcterms:W3CDTF">2017-09-26T18:05:46Z</dcterms:created>
  <dcterms:modified xsi:type="dcterms:W3CDTF">2025-08-13T17:26:20Z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0x010100582CE0B3068C3E4C90E47CD4A9EE73F9</vt:lpwstr>
  </property>
</Properties>
</file>